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14" r:id="rId3"/>
    <p:sldId id="316" r:id="rId4"/>
    <p:sldId id="317" r:id="rId5"/>
    <p:sldId id="318" r:id="rId6"/>
    <p:sldId id="319" r:id="rId7"/>
    <p:sldId id="320" r:id="rId8"/>
    <p:sldId id="321" r:id="rId9"/>
    <p:sldId id="270" r:id="rId10"/>
    <p:sldId id="257" r:id="rId11"/>
    <p:sldId id="258" r:id="rId12"/>
    <p:sldId id="261" r:id="rId13"/>
    <p:sldId id="260" r:id="rId14"/>
    <p:sldId id="259" r:id="rId15"/>
    <p:sldId id="262" r:id="rId16"/>
    <p:sldId id="263" r:id="rId17"/>
    <p:sldId id="264" r:id="rId18"/>
    <p:sldId id="275" r:id="rId19"/>
    <p:sldId id="276" r:id="rId20"/>
    <p:sldId id="277" r:id="rId21"/>
    <p:sldId id="278" r:id="rId22"/>
    <p:sldId id="304" r:id="rId23"/>
    <p:sldId id="305" r:id="rId24"/>
    <p:sldId id="297" r:id="rId25"/>
    <p:sldId id="298" r:id="rId26"/>
    <p:sldId id="322" r:id="rId27"/>
    <p:sldId id="306" r:id="rId28"/>
    <p:sldId id="311" r:id="rId29"/>
    <p:sldId id="323" r:id="rId30"/>
    <p:sldId id="307" r:id="rId31"/>
    <p:sldId id="308" r:id="rId32"/>
    <p:sldId id="309" r:id="rId33"/>
    <p:sldId id="310" r:id="rId3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EAEF"/>
    <a:srgbClr val="193EF7"/>
    <a:srgbClr val="C0F8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50"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628AAC-CEED-4849-82C8-993C04E72262}"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CO"/>
        </a:p>
      </dgm:t>
    </dgm:pt>
    <dgm:pt modelId="{F6FE7E84-8AAA-4B76-ABF7-A3949233C4F3}">
      <dgm:prSet phldrT="[Texto]" custT="1"/>
      <dgm:spPr>
        <a:solidFill>
          <a:srgbClr val="4BB9CF"/>
        </a:solidFill>
        <a:ln>
          <a:solidFill>
            <a:schemeClr val="tx1"/>
          </a:solidFill>
        </a:ln>
      </dgm:spPr>
      <dgm:t>
        <a:bodyPr/>
        <a:lstStyle/>
        <a:p>
          <a:r>
            <a:rPr lang="es-CO" sz="2800" b="1" dirty="0" smtClean="0">
              <a:solidFill>
                <a:srgbClr val="002060"/>
              </a:solidFill>
            </a:rPr>
            <a:t>PLAN DE DESARROLLO </a:t>
          </a:r>
          <a:endParaRPr lang="es-CO" sz="2800" b="1" dirty="0">
            <a:solidFill>
              <a:srgbClr val="002060"/>
            </a:solidFill>
          </a:endParaRPr>
        </a:p>
      </dgm:t>
    </dgm:pt>
    <dgm:pt modelId="{1825E5C3-A48A-4414-9812-17C7AB5B2A4F}" type="parTrans" cxnId="{723AF72F-C98F-45C0-9934-F9230C5E27C8}">
      <dgm:prSet/>
      <dgm:spPr/>
      <dgm:t>
        <a:bodyPr/>
        <a:lstStyle/>
        <a:p>
          <a:endParaRPr lang="es-CO"/>
        </a:p>
      </dgm:t>
    </dgm:pt>
    <dgm:pt modelId="{C4D3549C-A829-487D-95AA-A72F2E3CD809}" type="sibTrans" cxnId="{723AF72F-C98F-45C0-9934-F9230C5E27C8}">
      <dgm:prSet/>
      <dgm:spPr/>
      <dgm:t>
        <a:bodyPr/>
        <a:lstStyle/>
        <a:p>
          <a:endParaRPr lang="es-CO"/>
        </a:p>
      </dgm:t>
    </dgm:pt>
    <dgm:pt modelId="{D7D0B3BB-79B5-4F29-A8DF-FE7E6161AD1B}">
      <dgm:prSet phldrT="[Texto]" custT="1"/>
      <dgm:spPr>
        <a:solidFill>
          <a:srgbClr val="D8FCEC">
            <a:alpha val="90000"/>
          </a:srgbClr>
        </a:solidFill>
        <a:ln>
          <a:solidFill>
            <a:schemeClr val="tx1">
              <a:alpha val="90000"/>
            </a:schemeClr>
          </a:solidFill>
        </a:ln>
      </dgm:spPr>
      <dgm:t>
        <a:bodyPr/>
        <a:lstStyle/>
        <a:p>
          <a:r>
            <a:rPr lang="es-CO" sz="1800" b="1" dirty="0" smtClean="0">
              <a:solidFill>
                <a:srgbClr val="002060"/>
              </a:solidFill>
            </a:rPr>
            <a:t>PROGRAMA DE GOBIERNO</a:t>
          </a:r>
          <a:endParaRPr lang="es-CO" sz="1800" b="1" dirty="0">
            <a:solidFill>
              <a:srgbClr val="002060"/>
            </a:solidFill>
          </a:endParaRPr>
        </a:p>
      </dgm:t>
    </dgm:pt>
    <dgm:pt modelId="{9A55B468-A62E-4DEE-B43A-EB65A48784A6}" type="parTrans" cxnId="{4BC316AC-C33E-4EA4-B99D-FB382C862D97}">
      <dgm:prSet/>
      <dgm:spPr/>
      <dgm:t>
        <a:bodyPr/>
        <a:lstStyle/>
        <a:p>
          <a:endParaRPr lang="es-CO"/>
        </a:p>
      </dgm:t>
    </dgm:pt>
    <dgm:pt modelId="{641164DA-7ADC-48A2-BF06-2B12BFA59D85}" type="sibTrans" cxnId="{4BC316AC-C33E-4EA4-B99D-FB382C862D97}">
      <dgm:prSet/>
      <dgm:spPr/>
      <dgm:t>
        <a:bodyPr/>
        <a:lstStyle/>
        <a:p>
          <a:endParaRPr lang="es-CO"/>
        </a:p>
      </dgm:t>
    </dgm:pt>
    <dgm:pt modelId="{ADBB712F-5BB9-410D-AA75-D1577C7DEC09}">
      <dgm:prSet phldrT="[Texto]" custT="1"/>
      <dgm:spPr>
        <a:solidFill>
          <a:schemeClr val="accent5">
            <a:lumMod val="40000"/>
            <a:lumOff val="60000"/>
            <a:alpha val="90000"/>
          </a:schemeClr>
        </a:solidFill>
        <a:ln>
          <a:solidFill>
            <a:schemeClr val="tx1">
              <a:alpha val="90000"/>
            </a:schemeClr>
          </a:solidFill>
        </a:ln>
      </dgm:spPr>
      <dgm:t>
        <a:bodyPr/>
        <a:lstStyle/>
        <a:p>
          <a:pPr algn="ctr"/>
          <a:r>
            <a:rPr lang="es-CO" sz="1600" b="1" dirty="0" smtClean="0"/>
            <a:t>MARCO FISCAL DE </a:t>
          </a:r>
        </a:p>
        <a:p>
          <a:pPr algn="ctr"/>
          <a:r>
            <a:rPr lang="es-CO" sz="1600" b="1" dirty="0" smtClean="0"/>
            <a:t> MEDIANO PLAZO</a:t>
          </a:r>
          <a:endParaRPr lang="es-CO" sz="1600" b="1" dirty="0"/>
        </a:p>
      </dgm:t>
    </dgm:pt>
    <dgm:pt modelId="{D6B68A5E-F76F-44DE-9025-90734DCC9C66}" type="parTrans" cxnId="{95C765D2-268C-40AD-8AD0-F7E7D71FCF80}">
      <dgm:prSet/>
      <dgm:spPr/>
      <dgm:t>
        <a:bodyPr/>
        <a:lstStyle/>
        <a:p>
          <a:endParaRPr lang="es-CO"/>
        </a:p>
      </dgm:t>
    </dgm:pt>
    <dgm:pt modelId="{C3AB1E7A-C1E6-4B04-8994-D5A3DDD958F5}" type="sibTrans" cxnId="{95C765D2-268C-40AD-8AD0-F7E7D71FCF80}">
      <dgm:prSet/>
      <dgm:spPr/>
      <dgm:t>
        <a:bodyPr/>
        <a:lstStyle/>
        <a:p>
          <a:endParaRPr lang="es-CO"/>
        </a:p>
      </dgm:t>
    </dgm:pt>
    <dgm:pt modelId="{82F0016E-E7BD-477F-A839-8DE8FDDA6DDB}">
      <dgm:prSet phldrT="[Texto]"/>
      <dgm:spPr>
        <a:solidFill>
          <a:srgbClr val="00B0F0"/>
        </a:solidFill>
        <a:ln>
          <a:solidFill>
            <a:schemeClr val="tx1"/>
          </a:solidFill>
        </a:ln>
      </dgm:spPr>
      <dgm:t>
        <a:bodyPr/>
        <a:lstStyle/>
        <a:p>
          <a:r>
            <a:rPr lang="es-CO" b="1" dirty="0" smtClean="0">
              <a:solidFill>
                <a:schemeClr val="accent6">
                  <a:lumMod val="25000"/>
                </a:schemeClr>
              </a:solidFill>
            </a:rPr>
            <a:t>PLAN FINANCIERO </a:t>
          </a:r>
          <a:endParaRPr lang="es-CO" b="1" dirty="0">
            <a:solidFill>
              <a:schemeClr val="accent6">
                <a:lumMod val="25000"/>
              </a:schemeClr>
            </a:solidFill>
          </a:endParaRPr>
        </a:p>
      </dgm:t>
    </dgm:pt>
    <dgm:pt modelId="{A99D1848-6587-4294-9707-87F9C480D155}" type="parTrans" cxnId="{3486E68A-FF63-483F-B6CB-8DA5554AFCB2}">
      <dgm:prSet/>
      <dgm:spPr/>
      <dgm:t>
        <a:bodyPr/>
        <a:lstStyle/>
        <a:p>
          <a:endParaRPr lang="es-CO"/>
        </a:p>
      </dgm:t>
    </dgm:pt>
    <dgm:pt modelId="{6A18B6ED-548A-4060-90D1-7049DB86619E}" type="sibTrans" cxnId="{3486E68A-FF63-483F-B6CB-8DA5554AFCB2}">
      <dgm:prSet/>
      <dgm:spPr/>
      <dgm:t>
        <a:bodyPr/>
        <a:lstStyle/>
        <a:p>
          <a:endParaRPr lang="es-CO"/>
        </a:p>
      </dgm:t>
    </dgm:pt>
    <dgm:pt modelId="{5F8E0E6D-AAAA-41ED-ACDD-680539AB996C}">
      <dgm:prSet phldrT="[Texto]" custT="1"/>
      <dgm:spPr>
        <a:solidFill>
          <a:schemeClr val="accent1">
            <a:lumMod val="20000"/>
            <a:lumOff val="80000"/>
            <a:alpha val="90000"/>
          </a:schemeClr>
        </a:solidFill>
        <a:ln>
          <a:solidFill>
            <a:schemeClr val="tx1">
              <a:alpha val="90000"/>
            </a:schemeClr>
          </a:solidFill>
        </a:ln>
      </dgm:spPr>
      <dgm:t>
        <a:bodyPr/>
        <a:lstStyle/>
        <a:p>
          <a:r>
            <a:rPr lang="es-CO" sz="1800" b="1" dirty="0" smtClean="0"/>
            <a:t>PROYECCION  INGRESOS DEL PERIODO  </a:t>
          </a:r>
          <a:endParaRPr lang="es-CO" sz="1800" b="1" dirty="0"/>
        </a:p>
      </dgm:t>
    </dgm:pt>
    <dgm:pt modelId="{DA72D8AC-9E26-4804-9718-F2E84D318144}" type="parTrans" cxnId="{8CA16806-72CE-4AC7-B2D9-2A213F4A1C02}">
      <dgm:prSet/>
      <dgm:spPr/>
      <dgm:t>
        <a:bodyPr/>
        <a:lstStyle/>
        <a:p>
          <a:endParaRPr lang="es-CO"/>
        </a:p>
      </dgm:t>
    </dgm:pt>
    <dgm:pt modelId="{696BCD4F-0E2D-481D-BA24-3D8A0D119AC8}" type="sibTrans" cxnId="{8CA16806-72CE-4AC7-B2D9-2A213F4A1C02}">
      <dgm:prSet/>
      <dgm:spPr/>
      <dgm:t>
        <a:bodyPr/>
        <a:lstStyle/>
        <a:p>
          <a:endParaRPr lang="es-CO"/>
        </a:p>
      </dgm:t>
    </dgm:pt>
    <dgm:pt modelId="{8E51DE3E-CD17-47DD-ABA6-B3EAC02B724C}">
      <dgm:prSet phldrT="[Texto]" custT="1"/>
      <dgm:spPr>
        <a:solidFill>
          <a:schemeClr val="accent5">
            <a:lumMod val="40000"/>
            <a:lumOff val="60000"/>
            <a:alpha val="90000"/>
          </a:schemeClr>
        </a:solidFill>
        <a:ln>
          <a:solidFill>
            <a:schemeClr val="tx1">
              <a:alpha val="90000"/>
            </a:schemeClr>
          </a:solidFill>
        </a:ln>
      </dgm:spPr>
      <dgm:t>
        <a:bodyPr/>
        <a:lstStyle/>
        <a:p>
          <a:r>
            <a:rPr lang="es-CO" sz="1800" b="1" dirty="0" smtClean="0"/>
            <a:t>PRESUPUESTO ANUAL DE INGRESOS</a:t>
          </a:r>
          <a:endParaRPr lang="es-CO" sz="1800" b="1" dirty="0"/>
        </a:p>
      </dgm:t>
    </dgm:pt>
    <dgm:pt modelId="{44D61806-B190-40D0-B2EC-5B3C25DA3F22}" type="parTrans" cxnId="{C45DDC4A-3715-4E2B-AE54-9137D14AA446}">
      <dgm:prSet/>
      <dgm:spPr/>
      <dgm:t>
        <a:bodyPr/>
        <a:lstStyle/>
        <a:p>
          <a:endParaRPr lang="es-CO"/>
        </a:p>
      </dgm:t>
    </dgm:pt>
    <dgm:pt modelId="{E6078584-C4DD-4B55-8A53-48587EF8E6F0}" type="sibTrans" cxnId="{C45DDC4A-3715-4E2B-AE54-9137D14AA446}">
      <dgm:prSet/>
      <dgm:spPr/>
      <dgm:t>
        <a:bodyPr/>
        <a:lstStyle/>
        <a:p>
          <a:endParaRPr lang="es-CO"/>
        </a:p>
      </dgm:t>
    </dgm:pt>
    <dgm:pt modelId="{1F9FEE21-F270-49EA-AF17-2CA4D5152F84}">
      <dgm:prSet phldrT="[Texto]"/>
      <dgm:spPr>
        <a:solidFill>
          <a:srgbClr val="00B0F0"/>
        </a:solidFill>
        <a:ln>
          <a:solidFill>
            <a:schemeClr val="tx1"/>
          </a:solidFill>
        </a:ln>
      </dgm:spPr>
      <dgm:t>
        <a:bodyPr/>
        <a:lstStyle/>
        <a:p>
          <a:r>
            <a:rPr lang="es-CO" b="1" dirty="0" smtClean="0">
              <a:solidFill>
                <a:schemeClr val="accent6">
                  <a:lumMod val="25000"/>
                </a:schemeClr>
              </a:solidFill>
            </a:rPr>
            <a:t>PLAN PLURIANUAL DE INVERSIONES </a:t>
          </a:r>
          <a:endParaRPr lang="es-CO" b="1" dirty="0">
            <a:solidFill>
              <a:schemeClr val="accent6">
                <a:lumMod val="25000"/>
              </a:schemeClr>
            </a:solidFill>
          </a:endParaRPr>
        </a:p>
      </dgm:t>
    </dgm:pt>
    <dgm:pt modelId="{4EE61DF9-147A-4914-A688-43B6120AFCBE}" type="parTrans" cxnId="{57A89B93-9E2D-4B57-9E9A-B43C0708B306}">
      <dgm:prSet/>
      <dgm:spPr/>
      <dgm:t>
        <a:bodyPr/>
        <a:lstStyle/>
        <a:p>
          <a:endParaRPr lang="es-CO"/>
        </a:p>
      </dgm:t>
    </dgm:pt>
    <dgm:pt modelId="{FB484ED7-4C36-4FE5-A37B-B2D4F025C5FD}" type="sibTrans" cxnId="{57A89B93-9E2D-4B57-9E9A-B43C0708B306}">
      <dgm:prSet/>
      <dgm:spPr/>
      <dgm:t>
        <a:bodyPr/>
        <a:lstStyle/>
        <a:p>
          <a:endParaRPr lang="es-CO"/>
        </a:p>
      </dgm:t>
    </dgm:pt>
    <dgm:pt modelId="{A6D45035-0300-4250-839C-B755D00D7284}">
      <dgm:prSet phldrT="[Texto]" custT="1"/>
      <dgm:spPr>
        <a:solidFill>
          <a:schemeClr val="accent1">
            <a:lumMod val="20000"/>
            <a:lumOff val="80000"/>
            <a:alpha val="90000"/>
          </a:schemeClr>
        </a:solidFill>
        <a:ln>
          <a:solidFill>
            <a:schemeClr val="tx1">
              <a:alpha val="90000"/>
            </a:schemeClr>
          </a:solidFill>
        </a:ln>
      </dgm:spPr>
      <dgm:t>
        <a:bodyPr/>
        <a:lstStyle/>
        <a:p>
          <a:r>
            <a:rPr lang="es-CO" sz="1800" b="1" dirty="0" smtClean="0"/>
            <a:t>PROYECCION DE INVERSIONES </a:t>
          </a:r>
          <a:endParaRPr lang="es-CO" sz="1800" b="1" dirty="0"/>
        </a:p>
      </dgm:t>
    </dgm:pt>
    <dgm:pt modelId="{48F11EB1-103B-4A7B-A216-1869CFAD6F05}" type="parTrans" cxnId="{6A41F314-A354-4D92-8D4D-B286816FE950}">
      <dgm:prSet/>
      <dgm:spPr/>
      <dgm:t>
        <a:bodyPr/>
        <a:lstStyle/>
        <a:p>
          <a:endParaRPr lang="es-CO"/>
        </a:p>
      </dgm:t>
    </dgm:pt>
    <dgm:pt modelId="{00D236FF-C65B-4D3B-BD84-C6619DFA2E52}" type="sibTrans" cxnId="{6A41F314-A354-4D92-8D4D-B286816FE950}">
      <dgm:prSet/>
      <dgm:spPr/>
      <dgm:t>
        <a:bodyPr/>
        <a:lstStyle/>
        <a:p>
          <a:endParaRPr lang="es-CO"/>
        </a:p>
      </dgm:t>
    </dgm:pt>
    <dgm:pt modelId="{17C927D5-6D81-4B46-8BCE-E0ABE74EABF1}">
      <dgm:prSet phldrT="[Texto]" custT="1"/>
      <dgm:spPr>
        <a:solidFill>
          <a:schemeClr val="accent5">
            <a:lumMod val="20000"/>
            <a:lumOff val="80000"/>
            <a:alpha val="90000"/>
          </a:schemeClr>
        </a:solidFill>
        <a:ln>
          <a:solidFill>
            <a:schemeClr val="tx1">
              <a:alpha val="90000"/>
            </a:schemeClr>
          </a:solidFill>
        </a:ln>
      </dgm:spPr>
      <dgm:t>
        <a:bodyPr/>
        <a:lstStyle/>
        <a:p>
          <a:r>
            <a:rPr lang="es-CO" sz="1800" b="1" dirty="0" smtClean="0"/>
            <a:t>PRESUPUESTO OPERATIVO ANUAL DE INVERSIONES </a:t>
          </a:r>
          <a:endParaRPr lang="es-CO" sz="1800" b="1" dirty="0"/>
        </a:p>
      </dgm:t>
    </dgm:pt>
    <dgm:pt modelId="{54E92822-E211-46F8-8AE6-F68BC161E5A5}" type="parTrans" cxnId="{BEB397F4-71AE-497C-9DA8-C531F651CB13}">
      <dgm:prSet/>
      <dgm:spPr/>
      <dgm:t>
        <a:bodyPr/>
        <a:lstStyle/>
        <a:p>
          <a:endParaRPr lang="es-CO"/>
        </a:p>
      </dgm:t>
    </dgm:pt>
    <dgm:pt modelId="{4971CB28-C68A-4797-B55A-F9F3AFD9F455}" type="sibTrans" cxnId="{BEB397F4-71AE-497C-9DA8-C531F651CB13}">
      <dgm:prSet/>
      <dgm:spPr/>
      <dgm:t>
        <a:bodyPr/>
        <a:lstStyle/>
        <a:p>
          <a:endParaRPr lang="es-CO"/>
        </a:p>
      </dgm:t>
    </dgm:pt>
    <dgm:pt modelId="{02654579-99C3-4877-AB86-F56E6C4C2763}" type="pres">
      <dgm:prSet presAssocID="{58628AAC-CEED-4849-82C8-993C04E72262}" presName="Name0" presStyleCnt="0">
        <dgm:presLayoutVars>
          <dgm:dir/>
          <dgm:animLvl val="lvl"/>
          <dgm:resizeHandles val="exact"/>
        </dgm:presLayoutVars>
      </dgm:prSet>
      <dgm:spPr/>
      <dgm:t>
        <a:bodyPr/>
        <a:lstStyle/>
        <a:p>
          <a:endParaRPr lang="es-CO"/>
        </a:p>
      </dgm:t>
    </dgm:pt>
    <dgm:pt modelId="{41D8AF23-3A91-4EE8-AE7A-58671D1D8E93}" type="pres">
      <dgm:prSet presAssocID="{1F9FEE21-F270-49EA-AF17-2CA4D5152F84}" presName="boxAndChildren" presStyleCnt="0"/>
      <dgm:spPr/>
    </dgm:pt>
    <dgm:pt modelId="{9648ECA9-DE68-4873-BAC3-3534D940B5EA}" type="pres">
      <dgm:prSet presAssocID="{1F9FEE21-F270-49EA-AF17-2CA4D5152F84}" presName="parentTextBox" presStyleLbl="node1" presStyleIdx="0" presStyleCnt="3"/>
      <dgm:spPr/>
      <dgm:t>
        <a:bodyPr/>
        <a:lstStyle/>
        <a:p>
          <a:endParaRPr lang="es-CO"/>
        </a:p>
      </dgm:t>
    </dgm:pt>
    <dgm:pt modelId="{2C061D19-6E74-4F31-8F77-4F3CEED3CDB2}" type="pres">
      <dgm:prSet presAssocID="{1F9FEE21-F270-49EA-AF17-2CA4D5152F84}" presName="entireBox" presStyleLbl="node1" presStyleIdx="0" presStyleCnt="3"/>
      <dgm:spPr/>
      <dgm:t>
        <a:bodyPr/>
        <a:lstStyle/>
        <a:p>
          <a:endParaRPr lang="es-CO"/>
        </a:p>
      </dgm:t>
    </dgm:pt>
    <dgm:pt modelId="{63618390-582F-4DAE-ACAF-1587FB489AEE}" type="pres">
      <dgm:prSet presAssocID="{1F9FEE21-F270-49EA-AF17-2CA4D5152F84}" presName="descendantBox" presStyleCnt="0"/>
      <dgm:spPr/>
    </dgm:pt>
    <dgm:pt modelId="{4E7106EE-3611-4A1E-B0F5-04FE7A988C1B}" type="pres">
      <dgm:prSet presAssocID="{A6D45035-0300-4250-839C-B755D00D7284}" presName="childTextBox" presStyleLbl="fgAccFollowNode1" presStyleIdx="0" presStyleCnt="6">
        <dgm:presLayoutVars>
          <dgm:bulletEnabled val="1"/>
        </dgm:presLayoutVars>
      </dgm:prSet>
      <dgm:spPr/>
      <dgm:t>
        <a:bodyPr/>
        <a:lstStyle/>
        <a:p>
          <a:endParaRPr lang="es-CO"/>
        </a:p>
      </dgm:t>
    </dgm:pt>
    <dgm:pt modelId="{46E51D47-8D7B-4D56-8319-B8734E8DDE99}" type="pres">
      <dgm:prSet presAssocID="{17C927D5-6D81-4B46-8BCE-E0ABE74EABF1}" presName="childTextBox" presStyleLbl="fgAccFollowNode1" presStyleIdx="1" presStyleCnt="6" custScaleY="143905" custLinFactNeighborX="3297" custLinFactNeighborY="20706">
        <dgm:presLayoutVars>
          <dgm:bulletEnabled val="1"/>
        </dgm:presLayoutVars>
      </dgm:prSet>
      <dgm:spPr/>
      <dgm:t>
        <a:bodyPr/>
        <a:lstStyle/>
        <a:p>
          <a:endParaRPr lang="es-CO"/>
        </a:p>
      </dgm:t>
    </dgm:pt>
    <dgm:pt modelId="{2021CF6D-1509-4D5E-9D86-517153D74EAA}" type="pres">
      <dgm:prSet presAssocID="{6A18B6ED-548A-4060-90D1-7049DB86619E}" presName="sp" presStyleCnt="0"/>
      <dgm:spPr/>
    </dgm:pt>
    <dgm:pt modelId="{25372BE8-48CE-4FA4-86C7-CC5933484260}" type="pres">
      <dgm:prSet presAssocID="{82F0016E-E7BD-477F-A839-8DE8FDDA6DDB}" presName="arrowAndChildren" presStyleCnt="0"/>
      <dgm:spPr/>
    </dgm:pt>
    <dgm:pt modelId="{234C3CB6-7A95-4038-AC7B-0D1D0130FF5E}" type="pres">
      <dgm:prSet presAssocID="{82F0016E-E7BD-477F-A839-8DE8FDDA6DDB}" presName="parentTextArrow" presStyleLbl="node1" presStyleIdx="0" presStyleCnt="3"/>
      <dgm:spPr/>
      <dgm:t>
        <a:bodyPr/>
        <a:lstStyle/>
        <a:p>
          <a:endParaRPr lang="es-CO"/>
        </a:p>
      </dgm:t>
    </dgm:pt>
    <dgm:pt modelId="{CF44AECD-EE71-40C8-AFD8-3BAFFEDF0E41}" type="pres">
      <dgm:prSet presAssocID="{82F0016E-E7BD-477F-A839-8DE8FDDA6DDB}" presName="arrow" presStyleLbl="node1" presStyleIdx="1" presStyleCnt="3" custLinFactNeighborX="-1099" custLinFactNeighborY="-7173"/>
      <dgm:spPr/>
      <dgm:t>
        <a:bodyPr/>
        <a:lstStyle/>
        <a:p>
          <a:endParaRPr lang="es-CO"/>
        </a:p>
      </dgm:t>
    </dgm:pt>
    <dgm:pt modelId="{FB51CE0F-8C94-40EB-95E4-57832D2A0983}" type="pres">
      <dgm:prSet presAssocID="{82F0016E-E7BD-477F-A839-8DE8FDDA6DDB}" presName="descendantArrow" presStyleCnt="0"/>
      <dgm:spPr/>
    </dgm:pt>
    <dgm:pt modelId="{071F0833-D762-4CFD-AC95-8354FBFF0CEF}" type="pres">
      <dgm:prSet presAssocID="{5F8E0E6D-AAAA-41ED-ACDD-680539AB996C}" presName="childTextArrow" presStyleLbl="fgAccFollowNode1" presStyleIdx="2" presStyleCnt="6">
        <dgm:presLayoutVars>
          <dgm:bulletEnabled val="1"/>
        </dgm:presLayoutVars>
      </dgm:prSet>
      <dgm:spPr/>
      <dgm:t>
        <a:bodyPr/>
        <a:lstStyle/>
        <a:p>
          <a:endParaRPr lang="es-CO"/>
        </a:p>
      </dgm:t>
    </dgm:pt>
    <dgm:pt modelId="{1441EF13-8F9A-4A9D-80E0-EECFF4B6837B}" type="pres">
      <dgm:prSet presAssocID="{8E51DE3E-CD17-47DD-ABA6-B3EAC02B724C}" presName="childTextArrow" presStyleLbl="fgAccFollowNode1" presStyleIdx="3" presStyleCnt="6" custScaleY="153496">
        <dgm:presLayoutVars>
          <dgm:bulletEnabled val="1"/>
        </dgm:presLayoutVars>
      </dgm:prSet>
      <dgm:spPr/>
      <dgm:t>
        <a:bodyPr/>
        <a:lstStyle/>
        <a:p>
          <a:endParaRPr lang="es-CO"/>
        </a:p>
      </dgm:t>
    </dgm:pt>
    <dgm:pt modelId="{8C1D1347-00CC-492E-82E2-09DE88F56B7F}" type="pres">
      <dgm:prSet presAssocID="{C4D3549C-A829-487D-95AA-A72F2E3CD809}" presName="sp" presStyleCnt="0"/>
      <dgm:spPr/>
    </dgm:pt>
    <dgm:pt modelId="{7D20C6AD-6F96-40A1-86EF-D808D4E1BEE5}" type="pres">
      <dgm:prSet presAssocID="{F6FE7E84-8AAA-4B76-ABF7-A3949233C4F3}" presName="arrowAndChildren" presStyleCnt="0"/>
      <dgm:spPr/>
    </dgm:pt>
    <dgm:pt modelId="{4E89FDA5-A689-4B43-B040-ACD48CA1E006}" type="pres">
      <dgm:prSet presAssocID="{F6FE7E84-8AAA-4B76-ABF7-A3949233C4F3}" presName="parentTextArrow" presStyleLbl="node1" presStyleIdx="1" presStyleCnt="3"/>
      <dgm:spPr/>
      <dgm:t>
        <a:bodyPr/>
        <a:lstStyle/>
        <a:p>
          <a:endParaRPr lang="es-CO"/>
        </a:p>
      </dgm:t>
    </dgm:pt>
    <dgm:pt modelId="{14933AB4-4D78-4179-BCB2-21A53D77DC41}" type="pres">
      <dgm:prSet presAssocID="{F6FE7E84-8AAA-4B76-ABF7-A3949233C4F3}" presName="arrow" presStyleLbl="node1" presStyleIdx="2" presStyleCnt="3"/>
      <dgm:spPr/>
      <dgm:t>
        <a:bodyPr/>
        <a:lstStyle/>
        <a:p>
          <a:endParaRPr lang="es-CO"/>
        </a:p>
      </dgm:t>
    </dgm:pt>
    <dgm:pt modelId="{3435A858-8C67-4905-A5B0-A2AB2F9C10DA}" type="pres">
      <dgm:prSet presAssocID="{F6FE7E84-8AAA-4B76-ABF7-A3949233C4F3}" presName="descendantArrow" presStyleCnt="0"/>
      <dgm:spPr/>
    </dgm:pt>
    <dgm:pt modelId="{1F56906A-93AE-445B-A947-E26061A33309}" type="pres">
      <dgm:prSet presAssocID="{D7D0B3BB-79B5-4F29-A8DF-FE7E6161AD1B}" presName="childTextArrow" presStyleLbl="fgAccFollowNode1" presStyleIdx="4" presStyleCnt="6" custAng="0" custScaleX="86537" custScaleY="98949" custLinFactNeighborX="-37">
        <dgm:presLayoutVars>
          <dgm:bulletEnabled val="1"/>
        </dgm:presLayoutVars>
      </dgm:prSet>
      <dgm:spPr/>
      <dgm:t>
        <a:bodyPr/>
        <a:lstStyle/>
        <a:p>
          <a:endParaRPr lang="es-CO"/>
        </a:p>
      </dgm:t>
    </dgm:pt>
    <dgm:pt modelId="{77A49102-E684-419D-94C9-628498A5E649}" type="pres">
      <dgm:prSet presAssocID="{ADBB712F-5BB9-410D-AA75-D1577C7DEC09}" presName="childTextArrow" presStyleLbl="fgAccFollowNode1" presStyleIdx="5" presStyleCnt="6" custScaleX="78522" custScaleY="154458" custLinFactNeighborX="-5291" custLinFactNeighborY="-3641">
        <dgm:presLayoutVars>
          <dgm:bulletEnabled val="1"/>
        </dgm:presLayoutVars>
      </dgm:prSet>
      <dgm:spPr/>
      <dgm:t>
        <a:bodyPr/>
        <a:lstStyle/>
        <a:p>
          <a:endParaRPr lang="es-CO"/>
        </a:p>
      </dgm:t>
    </dgm:pt>
  </dgm:ptLst>
  <dgm:cxnLst>
    <dgm:cxn modelId="{AF8C645E-3F17-4BCD-BE2F-7EC15175F78E}" type="presOf" srcId="{D7D0B3BB-79B5-4F29-A8DF-FE7E6161AD1B}" destId="{1F56906A-93AE-445B-A947-E26061A33309}" srcOrd="0" destOrd="0" presId="urn:microsoft.com/office/officeart/2005/8/layout/process4"/>
    <dgm:cxn modelId="{287E3A3E-3D85-46BA-8D7A-739F1EAAD8F1}" type="presOf" srcId="{17C927D5-6D81-4B46-8BCE-E0ABE74EABF1}" destId="{46E51D47-8D7B-4D56-8319-B8734E8DDE99}" srcOrd="0" destOrd="0" presId="urn:microsoft.com/office/officeart/2005/8/layout/process4"/>
    <dgm:cxn modelId="{E258F7EC-00A8-4A99-B74F-B6D9547336A0}" type="presOf" srcId="{8E51DE3E-CD17-47DD-ABA6-B3EAC02B724C}" destId="{1441EF13-8F9A-4A9D-80E0-EECFF4B6837B}" srcOrd="0" destOrd="0" presId="urn:microsoft.com/office/officeart/2005/8/layout/process4"/>
    <dgm:cxn modelId="{4BC316AC-C33E-4EA4-B99D-FB382C862D97}" srcId="{F6FE7E84-8AAA-4B76-ABF7-A3949233C4F3}" destId="{D7D0B3BB-79B5-4F29-A8DF-FE7E6161AD1B}" srcOrd="0" destOrd="0" parTransId="{9A55B468-A62E-4DEE-B43A-EB65A48784A6}" sibTransId="{641164DA-7ADC-48A2-BF06-2B12BFA59D85}"/>
    <dgm:cxn modelId="{F9AF0F53-5A71-4D01-B26A-E2AEA3BBB0D9}" type="presOf" srcId="{82F0016E-E7BD-477F-A839-8DE8FDDA6DDB}" destId="{CF44AECD-EE71-40C8-AFD8-3BAFFEDF0E41}" srcOrd="1" destOrd="0" presId="urn:microsoft.com/office/officeart/2005/8/layout/process4"/>
    <dgm:cxn modelId="{8CA16806-72CE-4AC7-B2D9-2A213F4A1C02}" srcId="{82F0016E-E7BD-477F-A839-8DE8FDDA6DDB}" destId="{5F8E0E6D-AAAA-41ED-ACDD-680539AB996C}" srcOrd="0" destOrd="0" parTransId="{DA72D8AC-9E26-4804-9718-F2E84D318144}" sibTransId="{696BCD4F-0E2D-481D-BA24-3D8A0D119AC8}"/>
    <dgm:cxn modelId="{83AEDE77-0437-410E-93BC-5EF71DC87E77}" type="presOf" srcId="{1F9FEE21-F270-49EA-AF17-2CA4D5152F84}" destId="{2C061D19-6E74-4F31-8F77-4F3CEED3CDB2}" srcOrd="1" destOrd="0" presId="urn:microsoft.com/office/officeart/2005/8/layout/process4"/>
    <dgm:cxn modelId="{559191BC-A500-4C03-9BBB-61BB6C44A30C}" type="presOf" srcId="{1F9FEE21-F270-49EA-AF17-2CA4D5152F84}" destId="{9648ECA9-DE68-4873-BAC3-3534D940B5EA}" srcOrd="0" destOrd="0" presId="urn:microsoft.com/office/officeart/2005/8/layout/process4"/>
    <dgm:cxn modelId="{3486E68A-FF63-483F-B6CB-8DA5554AFCB2}" srcId="{58628AAC-CEED-4849-82C8-993C04E72262}" destId="{82F0016E-E7BD-477F-A839-8DE8FDDA6DDB}" srcOrd="1" destOrd="0" parTransId="{A99D1848-6587-4294-9707-87F9C480D155}" sibTransId="{6A18B6ED-548A-4060-90D1-7049DB86619E}"/>
    <dgm:cxn modelId="{D101F7F1-5408-4DAE-84BB-60E3A37170D3}" type="presOf" srcId="{58628AAC-CEED-4849-82C8-993C04E72262}" destId="{02654579-99C3-4877-AB86-F56E6C4C2763}" srcOrd="0" destOrd="0" presId="urn:microsoft.com/office/officeart/2005/8/layout/process4"/>
    <dgm:cxn modelId="{49D1ADF1-7778-42F5-8251-AF0782789F64}" type="presOf" srcId="{A6D45035-0300-4250-839C-B755D00D7284}" destId="{4E7106EE-3611-4A1E-B0F5-04FE7A988C1B}" srcOrd="0" destOrd="0" presId="urn:microsoft.com/office/officeart/2005/8/layout/process4"/>
    <dgm:cxn modelId="{6A41F314-A354-4D92-8D4D-B286816FE950}" srcId="{1F9FEE21-F270-49EA-AF17-2CA4D5152F84}" destId="{A6D45035-0300-4250-839C-B755D00D7284}" srcOrd="0" destOrd="0" parTransId="{48F11EB1-103B-4A7B-A216-1869CFAD6F05}" sibTransId="{00D236FF-C65B-4D3B-BD84-C6619DFA2E52}"/>
    <dgm:cxn modelId="{20D6C64E-E8D8-4403-B176-AC1223F98A72}" type="presOf" srcId="{F6FE7E84-8AAA-4B76-ABF7-A3949233C4F3}" destId="{4E89FDA5-A689-4B43-B040-ACD48CA1E006}" srcOrd="0" destOrd="0" presId="urn:microsoft.com/office/officeart/2005/8/layout/process4"/>
    <dgm:cxn modelId="{57A89B93-9E2D-4B57-9E9A-B43C0708B306}" srcId="{58628AAC-CEED-4849-82C8-993C04E72262}" destId="{1F9FEE21-F270-49EA-AF17-2CA4D5152F84}" srcOrd="2" destOrd="0" parTransId="{4EE61DF9-147A-4914-A688-43B6120AFCBE}" sibTransId="{FB484ED7-4C36-4FE5-A37B-B2D4F025C5FD}"/>
    <dgm:cxn modelId="{AA4F85B1-1D4D-42FB-8652-94CDC192A999}" type="presOf" srcId="{82F0016E-E7BD-477F-A839-8DE8FDDA6DDB}" destId="{234C3CB6-7A95-4038-AC7B-0D1D0130FF5E}" srcOrd="0" destOrd="0" presId="urn:microsoft.com/office/officeart/2005/8/layout/process4"/>
    <dgm:cxn modelId="{EB96B5A6-D784-4611-8F8C-A5499D75A295}" type="presOf" srcId="{ADBB712F-5BB9-410D-AA75-D1577C7DEC09}" destId="{77A49102-E684-419D-94C9-628498A5E649}" srcOrd="0" destOrd="0" presId="urn:microsoft.com/office/officeart/2005/8/layout/process4"/>
    <dgm:cxn modelId="{C45DDC4A-3715-4E2B-AE54-9137D14AA446}" srcId="{82F0016E-E7BD-477F-A839-8DE8FDDA6DDB}" destId="{8E51DE3E-CD17-47DD-ABA6-B3EAC02B724C}" srcOrd="1" destOrd="0" parTransId="{44D61806-B190-40D0-B2EC-5B3C25DA3F22}" sibTransId="{E6078584-C4DD-4B55-8A53-48587EF8E6F0}"/>
    <dgm:cxn modelId="{723AF72F-C98F-45C0-9934-F9230C5E27C8}" srcId="{58628AAC-CEED-4849-82C8-993C04E72262}" destId="{F6FE7E84-8AAA-4B76-ABF7-A3949233C4F3}" srcOrd="0" destOrd="0" parTransId="{1825E5C3-A48A-4414-9812-17C7AB5B2A4F}" sibTransId="{C4D3549C-A829-487D-95AA-A72F2E3CD809}"/>
    <dgm:cxn modelId="{372C2C2E-F2AD-4263-8216-DD1C65B8C023}" type="presOf" srcId="{5F8E0E6D-AAAA-41ED-ACDD-680539AB996C}" destId="{071F0833-D762-4CFD-AC95-8354FBFF0CEF}" srcOrd="0" destOrd="0" presId="urn:microsoft.com/office/officeart/2005/8/layout/process4"/>
    <dgm:cxn modelId="{EA40222F-0B84-40E0-B7C8-85E550BF31CF}" type="presOf" srcId="{F6FE7E84-8AAA-4B76-ABF7-A3949233C4F3}" destId="{14933AB4-4D78-4179-BCB2-21A53D77DC41}" srcOrd="1" destOrd="0" presId="urn:microsoft.com/office/officeart/2005/8/layout/process4"/>
    <dgm:cxn modelId="{BEB397F4-71AE-497C-9DA8-C531F651CB13}" srcId="{1F9FEE21-F270-49EA-AF17-2CA4D5152F84}" destId="{17C927D5-6D81-4B46-8BCE-E0ABE74EABF1}" srcOrd="1" destOrd="0" parTransId="{54E92822-E211-46F8-8AE6-F68BC161E5A5}" sibTransId="{4971CB28-C68A-4797-B55A-F9F3AFD9F455}"/>
    <dgm:cxn modelId="{95C765D2-268C-40AD-8AD0-F7E7D71FCF80}" srcId="{F6FE7E84-8AAA-4B76-ABF7-A3949233C4F3}" destId="{ADBB712F-5BB9-410D-AA75-D1577C7DEC09}" srcOrd="1" destOrd="0" parTransId="{D6B68A5E-F76F-44DE-9025-90734DCC9C66}" sibTransId="{C3AB1E7A-C1E6-4B04-8994-D5A3DDD958F5}"/>
    <dgm:cxn modelId="{C965D87F-3A0E-4502-BDCF-2A988A25388F}" type="presParOf" srcId="{02654579-99C3-4877-AB86-F56E6C4C2763}" destId="{41D8AF23-3A91-4EE8-AE7A-58671D1D8E93}" srcOrd="0" destOrd="0" presId="urn:microsoft.com/office/officeart/2005/8/layout/process4"/>
    <dgm:cxn modelId="{7F62C5DF-98C2-40B6-B197-765F9609D987}" type="presParOf" srcId="{41D8AF23-3A91-4EE8-AE7A-58671D1D8E93}" destId="{9648ECA9-DE68-4873-BAC3-3534D940B5EA}" srcOrd="0" destOrd="0" presId="urn:microsoft.com/office/officeart/2005/8/layout/process4"/>
    <dgm:cxn modelId="{ED70FBBC-F1F9-4673-AC02-2864F556A0ED}" type="presParOf" srcId="{41D8AF23-3A91-4EE8-AE7A-58671D1D8E93}" destId="{2C061D19-6E74-4F31-8F77-4F3CEED3CDB2}" srcOrd="1" destOrd="0" presId="urn:microsoft.com/office/officeart/2005/8/layout/process4"/>
    <dgm:cxn modelId="{906FBE24-BF85-4765-BA44-1FB09E049609}" type="presParOf" srcId="{41D8AF23-3A91-4EE8-AE7A-58671D1D8E93}" destId="{63618390-582F-4DAE-ACAF-1587FB489AEE}" srcOrd="2" destOrd="0" presId="urn:microsoft.com/office/officeart/2005/8/layout/process4"/>
    <dgm:cxn modelId="{F7A5BE65-F2E9-45F0-B59D-CD767424AFB3}" type="presParOf" srcId="{63618390-582F-4DAE-ACAF-1587FB489AEE}" destId="{4E7106EE-3611-4A1E-B0F5-04FE7A988C1B}" srcOrd="0" destOrd="0" presId="urn:microsoft.com/office/officeart/2005/8/layout/process4"/>
    <dgm:cxn modelId="{1E788B3E-5A9F-45BA-BCA0-73407F9A03CC}" type="presParOf" srcId="{63618390-582F-4DAE-ACAF-1587FB489AEE}" destId="{46E51D47-8D7B-4D56-8319-B8734E8DDE99}" srcOrd="1" destOrd="0" presId="urn:microsoft.com/office/officeart/2005/8/layout/process4"/>
    <dgm:cxn modelId="{F2A127AC-43A1-43F4-A5A5-43CEF7605DFA}" type="presParOf" srcId="{02654579-99C3-4877-AB86-F56E6C4C2763}" destId="{2021CF6D-1509-4D5E-9D86-517153D74EAA}" srcOrd="1" destOrd="0" presId="urn:microsoft.com/office/officeart/2005/8/layout/process4"/>
    <dgm:cxn modelId="{84C00948-8805-4AD6-BB78-B20F72F25CF2}" type="presParOf" srcId="{02654579-99C3-4877-AB86-F56E6C4C2763}" destId="{25372BE8-48CE-4FA4-86C7-CC5933484260}" srcOrd="2" destOrd="0" presId="urn:microsoft.com/office/officeart/2005/8/layout/process4"/>
    <dgm:cxn modelId="{9BC772B6-AFAE-4BF7-8628-32B7680EF8FA}" type="presParOf" srcId="{25372BE8-48CE-4FA4-86C7-CC5933484260}" destId="{234C3CB6-7A95-4038-AC7B-0D1D0130FF5E}" srcOrd="0" destOrd="0" presId="urn:microsoft.com/office/officeart/2005/8/layout/process4"/>
    <dgm:cxn modelId="{C715947B-6D5E-4B87-A6D8-F62477799B59}" type="presParOf" srcId="{25372BE8-48CE-4FA4-86C7-CC5933484260}" destId="{CF44AECD-EE71-40C8-AFD8-3BAFFEDF0E41}" srcOrd="1" destOrd="0" presId="urn:microsoft.com/office/officeart/2005/8/layout/process4"/>
    <dgm:cxn modelId="{80EECA12-B9CF-4144-8893-648213635183}" type="presParOf" srcId="{25372BE8-48CE-4FA4-86C7-CC5933484260}" destId="{FB51CE0F-8C94-40EB-95E4-57832D2A0983}" srcOrd="2" destOrd="0" presId="urn:microsoft.com/office/officeart/2005/8/layout/process4"/>
    <dgm:cxn modelId="{4122575A-402C-4C20-B6A1-ECCAB2465F4D}" type="presParOf" srcId="{FB51CE0F-8C94-40EB-95E4-57832D2A0983}" destId="{071F0833-D762-4CFD-AC95-8354FBFF0CEF}" srcOrd="0" destOrd="0" presId="urn:microsoft.com/office/officeart/2005/8/layout/process4"/>
    <dgm:cxn modelId="{8E65CC7A-994D-4CC6-A39B-FF47D782F089}" type="presParOf" srcId="{FB51CE0F-8C94-40EB-95E4-57832D2A0983}" destId="{1441EF13-8F9A-4A9D-80E0-EECFF4B6837B}" srcOrd="1" destOrd="0" presId="urn:microsoft.com/office/officeart/2005/8/layout/process4"/>
    <dgm:cxn modelId="{46DD6874-3DA0-4951-9296-4F695DB40436}" type="presParOf" srcId="{02654579-99C3-4877-AB86-F56E6C4C2763}" destId="{8C1D1347-00CC-492E-82E2-09DE88F56B7F}" srcOrd="3" destOrd="0" presId="urn:microsoft.com/office/officeart/2005/8/layout/process4"/>
    <dgm:cxn modelId="{7A7A2259-9E70-49DE-9CEF-BD6C4E1C2F01}" type="presParOf" srcId="{02654579-99C3-4877-AB86-F56E6C4C2763}" destId="{7D20C6AD-6F96-40A1-86EF-D808D4E1BEE5}" srcOrd="4" destOrd="0" presId="urn:microsoft.com/office/officeart/2005/8/layout/process4"/>
    <dgm:cxn modelId="{05311BF4-E709-4D01-97BB-45A485712EAF}" type="presParOf" srcId="{7D20C6AD-6F96-40A1-86EF-D808D4E1BEE5}" destId="{4E89FDA5-A689-4B43-B040-ACD48CA1E006}" srcOrd="0" destOrd="0" presId="urn:microsoft.com/office/officeart/2005/8/layout/process4"/>
    <dgm:cxn modelId="{B81C4CA3-88FA-4DA9-A6AD-ACE0A332BF2B}" type="presParOf" srcId="{7D20C6AD-6F96-40A1-86EF-D808D4E1BEE5}" destId="{14933AB4-4D78-4179-BCB2-21A53D77DC41}" srcOrd="1" destOrd="0" presId="urn:microsoft.com/office/officeart/2005/8/layout/process4"/>
    <dgm:cxn modelId="{C612E6C9-4502-4AE0-A947-FB299AF9AAEE}" type="presParOf" srcId="{7D20C6AD-6F96-40A1-86EF-D808D4E1BEE5}" destId="{3435A858-8C67-4905-A5B0-A2AB2F9C10DA}" srcOrd="2" destOrd="0" presId="urn:microsoft.com/office/officeart/2005/8/layout/process4"/>
    <dgm:cxn modelId="{7EA2AD15-B04C-46E2-A406-A11B08AA4AB3}" type="presParOf" srcId="{3435A858-8C67-4905-A5B0-A2AB2F9C10DA}" destId="{1F56906A-93AE-445B-A947-E26061A33309}" srcOrd="0" destOrd="0" presId="urn:microsoft.com/office/officeart/2005/8/layout/process4"/>
    <dgm:cxn modelId="{D41A381F-25B2-4789-AF5E-33A205C7B7DE}" type="presParOf" srcId="{3435A858-8C67-4905-A5B0-A2AB2F9C10DA}" destId="{77A49102-E684-419D-94C9-628498A5E649}" srcOrd="1" destOrd="0" presId="urn:microsoft.com/office/officeart/2005/8/layout/process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7D36DE-0DF0-4830-B76F-A346001B64DB}" type="datetimeFigureOut">
              <a:rPr lang="es-ES" smtClean="0"/>
              <a:pPr/>
              <a:t>02/03/2016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E4A694-019E-4F2C-B407-3E291CCC752E}" type="slidenum">
              <a:rPr lang="es-ES" smtClean="0"/>
              <a:pPr/>
              <a:t>‹Nº›</a:t>
            </a:fld>
            <a:endParaRPr lang="es-ES"/>
          </a:p>
        </p:txBody>
      </p:sp>
    </p:spTree>
    <p:extLst>
      <p:ext uri="{BB962C8B-B14F-4D97-AF65-F5344CB8AC3E}">
        <p14:creationId xmlns:p14="http://schemas.microsoft.com/office/powerpoint/2010/main" val="4017492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cap="flat"/>
        </p:spPr>
      </p:sp>
      <p:sp>
        <p:nvSpPr>
          <p:cNvPr id="119811" name="Rectangle 3"/>
          <p:cNvSpPr>
            <a:spLocks noGrp="1" noChangeArrowheads="1"/>
          </p:cNvSpPr>
          <p:nvPr>
            <p:ph type="body" idx="1"/>
          </p:nvPr>
        </p:nvSpPr>
        <p:spPr>
          <a:noFill/>
          <a:ln/>
        </p:spPr>
        <p:txBody>
          <a:bodyPr/>
          <a:lstStyle/>
          <a:p>
            <a:endParaRPr lang="es-CO" smtClean="0"/>
          </a:p>
        </p:txBody>
      </p:sp>
    </p:spTree>
    <p:extLst>
      <p:ext uri="{BB962C8B-B14F-4D97-AF65-F5344CB8AC3E}">
        <p14:creationId xmlns:p14="http://schemas.microsoft.com/office/powerpoint/2010/main" val="3820200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cap="flat"/>
        </p:spPr>
      </p:sp>
      <p:sp>
        <p:nvSpPr>
          <p:cNvPr id="119811" name="Rectangle 3"/>
          <p:cNvSpPr>
            <a:spLocks noGrp="1" noChangeArrowheads="1"/>
          </p:cNvSpPr>
          <p:nvPr>
            <p:ph type="body" idx="1"/>
          </p:nvPr>
        </p:nvSpPr>
        <p:spPr>
          <a:noFill/>
          <a:ln/>
        </p:spPr>
        <p:txBody>
          <a:bodyPr/>
          <a:lstStyle/>
          <a:p>
            <a:endParaRPr lang="es-CO" smtClean="0"/>
          </a:p>
        </p:txBody>
      </p:sp>
    </p:spTree>
    <p:extLst>
      <p:ext uri="{BB962C8B-B14F-4D97-AF65-F5344CB8AC3E}">
        <p14:creationId xmlns:p14="http://schemas.microsoft.com/office/powerpoint/2010/main" val="3148232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BEFF8-C30D-4464-B255-C84F06B98BBD}"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mailto:finanzaseliasgarcia@gmail.com" TargetMode="External"/><Relationship Id="rId4" Type="http://schemas.openxmlformats.org/officeDocument/2006/relationships/hyperlink" Target="mailto:eliasfinanzaspublica@gmail.com" TargetMode="Externa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jpeg"/><Relationship Id="rId7" Type="http://schemas.openxmlformats.org/officeDocument/2006/relationships/diagramLayout" Target="../diagrams/layout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Data" Target="../diagrams/data1.xml"/><Relationship Id="rId11" Type="http://schemas.openxmlformats.org/officeDocument/2006/relationships/image" Target="../media/image3.png"/><Relationship Id="rId5" Type="http://schemas.openxmlformats.org/officeDocument/2006/relationships/hyperlink" Target="mailto:finanzaseliasgarcia@gmail.com" TargetMode="External"/><Relationship Id="rId10" Type="http://schemas.microsoft.com/office/2007/relationships/diagramDrawing" Target="../diagrams/drawing1.xml"/><Relationship Id="rId4" Type="http://schemas.openxmlformats.org/officeDocument/2006/relationships/hyperlink" Target="mailto:eliasfinanzaspublica@gmail.com" TargetMode="External"/><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8" name="7 Rectángulo"/>
          <p:cNvSpPr/>
          <p:nvPr/>
        </p:nvSpPr>
        <p:spPr>
          <a:xfrm>
            <a:off x="395536" y="1268760"/>
            <a:ext cx="8352928" cy="1656184"/>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chemeClr val="accent1">
                    <a:lumMod val="50000"/>
                  </a:schemeClr>
                </a:solidFill>
                <a:effectLst>
                  <a:outerShdw blurRad="38100" dist="38100" dir="2700000" algn="tl">
                    <a:srgbClr val="000000">
                      <a:alpha val="43137"/>
                    </a:srgbClr>
                  </a:outerShdw>
                </a:effectLst>
              </a:rPr>
              <a:t>XVIII CONGRESO NACIONAL DE CONTRALORES</a:t>
            </a:r>
          </a:p>
          <a:p>
            <a:pPr algn="ctr"/>
            <a:endParaRPr lang="es-CO" sz="3200" b="1" dirty="0" smtClean="0">
              <a:solidFill>
                <a:schemeClr val="accent1">
                  <a:lumMod val="50000"/>
                </a:schemeClr>
              </a:solidFill>
              <a:effectLst>
                <a:outerShdw blurRad="38100" dist="38100" dir="2700000" algn="tl">
                  <a:srgbClr val="000000">
                    <a:alpha val="43137"/>
                  </a:srgbClr>
                </a:outerShdw>
              </a:effectLst>
            </a:endParaRPr>
          </a:p>
          <a:p>
            <a:pPr algn="ctr"/>
            <a:r>
              <a:rPr lang="es-CO" sz="3200" b="1" dirty="0" smtClean="0">
                <a:solidFill>
                  <a:schemeClr val="accent1">
                    <a:lumMod val="50000"/>
                  </a:schemeClr>
                </a:solidFill>
                <a:effectLst>
                  <a:outerShdw blurRad="38100" dist="38100" dir="2700000" algn="tl">
                    <a:srgbClr val="000000">
                      <a:alpha val="43137"/>
                    </a:srgbClr>
                  </a:outerShdw>
                </a:effectLst>
              </a:rPr>
              <a:t>Cali, Febrero 2016.</a:t>
            </a:r>
            <a:endParaRPr lang="es-CO" sz="3200" b="1" dirty="0">
              <a:solidFill>
                <a:schemeClr val="accent1">
                  <a:lumMod val="50000"/>
                </a:schemeClr>
              </a:solidFill>
              <a:effectLst>
                <a:outerShdw blurRad="38100" dist="38100" dir="2700000" algn="tl">
                  <a:srgbClr val="000000">
                    <a:alpha val="43137"/>
                  </a:srgbClr>
                </a:outerShdw>
              </a:effectLst>
            </a:endParaRPr>
          </a:p>
        </p:txBody>
      </p:sp>
      <p:pic>
        <p:nvPicPr>
          <p:cNvPr id="2051" name="Picture 3" descr="C:\Users\Elias\Pictures\logo-ho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0890" y="3429000"/>
            <a:ext cx="2522220" cy="27363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1" name="10 Rectángulo"/>
          <p:cNvSpPr/>
          <p:nvPr/>
        </p:nvSpPr>
        <p:spPr>
          <a:xfrm>
            <a:off x="179512" y="980728"/>
            <a:ext cx="8856984"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chemeClr val="tx1"/>
                </a:solidFill>
              </a:rPr>
              <a:t>EL PRESUPUESTO </a:t>
            </a:r>
          </a:p>
          <a:p>
            <a:pPr algn="ctr"/>
            <a:r>
              <a:rPr lang="es-CO" sz="3200" b="1" dirty="0" smtClean="0">
                <a:solidFill>
                  <a:schemeClr val="tx1"/>
                </a:solidFill>
              </a:rPr>
              <a:t>HERRAMIENTA DE CONTROL ECONOMICO</a:t>
            </a:r>
            <a:endParaRPr lang="es-CO" sz="3200" b="1" dirty="0">
              <a:solidFill>
                <a:schemeClr val="tx1"/>
              </a:solidFill>
            </a:endParaRPr>
          </a:p>
        </p:txBody>
      </p:sp>
      <p:sp>
        <p:nvSpPr>
          <p:cNvPr id="13" name="12 Flecha abajo"/>
          <p:cNvSpPr/>
          <p:nvPr/>
        </p:nvSpPr>
        <p:spPr>
          <a:xfrm>
            <a:off x="4067944" y="2060848"/>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Rectángulo"/>
          <p:cNvSpPr/>
          <p:nvPr/>
        </p:nvSpPr>
        <p:spPr>
          <a:xfrm>
            <a:off x="755576" y="2852936"/>
            <a:ext cx="7560840" cy="316835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800" dirty="0" smtClean="0">
                <a:solidFill>
                  <a:schemeClr val="bg1"/>
                </a:solidFill>
              </a:rPr>
              <a:t>El concepto común asocia al presupuesto con un plan de recaudos y aplicaciones  en el gasto, se equivoca al no visualizarlo como la herramienta de control que en su materialización o ejecución cumple una función económica y materializa el desarrollo.</a:t>
            </a:r>
            <a:endParaRPr lang="es-CO" sz="2800" dirty="0">
              <a:solidFill>
                <a:schemeClr val="bg1"/>
              </a:solidFill>
            </a:endParaRP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7 Elipse"/>
          <p:cNvSpPr/>
          <p:nvPr/>
        </p:nvSpPr>
        <p:spPr>
          <a:xfrm>
            <a:off x="323528" y="1268760"/>
            <a:ext cx="3456384" cy="180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rgbClr val="0070C0"/>
                </a:solidFill>
              </a:rPr>
              <a:t>ECONOMIA </a:t>
            </a:r>
            <a:endParaRPr lang="es-CO" sz="3200" b="1" dirty="0">
              <a:solidFill>
                <a:srgbClr val="0070C0"/>
              </a:solidFill>
            </a:endParaRPr>
          </a:p>
        </p:txBody>
      </p:sp>
      <p:sp>
        <p:nvSpPr>
          <p:cNvPr id="10" name="9 Flecha derecha"/>
          <p:cNvSpPr/>
          <p:nvPr/>
        </p:nvSpPr>
        <p:spPr>
          <a:xfrm>
            <a:off x="3995936" y="1916832"/>
            <a:ext cx="5760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Rectángulo"/>
          <p:cNvSpPr/>
          <p:nvPr/>
        </p:nvSpPr>
        <p:spPr>
          <a:xfrm>
            <a:off x="4788024" y="980728"/>
            <a:ext cx="4104456" cy="2736304"/>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s-CO" sz="2800" dirty="0" smtClean="0"/>
              <a:t>Control del Estado</a:t>
            </a:r>
          </a:p>
          <a:p>
            <a:pPr algn="ctr">
              <a:buFont typeface="Wingdings" pitchFamily="2" charset="2"/>
              <a:buChar char="ü"/>
            </a:pPr>
            <a:r>
              <a:rPr lang="es-CO" sz="2800" dirty="0" smtClean="0"/>
              <a:t>Objeto El Hombre</a:t>
            </a:r>
          </a:p>
          <a:p>
            <a:pPr algn="ctr">
              <a:buFont typeface="Wingdings" pitchFamily="2" charset="2"/>
              <a:buChar char="ü"/>
            </a:pPr>
            <a:r>
              <a:rPr lang="es-CO" sz="2800" dirty="0" smtClean="0"/>
              <a:t>Maximizar el uso de un recurso escaso.</a:t>
            </a:r>
          </a:p>
          <a:p>
            <a:pPr algn="ctr">
              <a:buFont typeface="Wingdings" pitchFamily="2" charset="2"/>
              <a:buChar char="ü"/>
            </a:pPr>
            <a:r>
              <a:rPr lang="es-CO" sz="2800" dirty="0" smtClean="0"/>
              <a:t>Calidad de vida con equidad</a:t>
            </a:r>
            <a:endParaRPr lang="es-CO" sz="2800" dirty="0"/>
          </a:p>
        </p:txBody>
      </p:sp>
      <p:sp>
        <p:nvSpPr>
          <p:cNvPr id="15" name="14 Rectángulo"/>
          <p:cNvSpPr/>
          <p:nvPr/>
        </p:nvSpPr>
        <p:spPr>
          <a:xfrm>
            <a:off x="1475656" y="4005064"/>
            <a:ext cx="6264696" cy="5760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600" b="1" dirty="0" smtClean="0">
                <a:solidFill>
                  <a:srgbClr val="0070C0"/>
                </a:solidFill>
                <a:effectLst>
                  <a:outerShdw blurRad="38100" dist="38100" dir="2700000" algn="tl">
                    <a:srgbClr val="000000">
                      <a:alpha val="43137"/>
                    </a:srgbClr>
                  </a:outerShdw>
                </a:effectLst>
              </a:rPr>
              <a:t>Constitución Política de Colombia - Titulo XII</a:t>
            </a:r>
            <a:endParaRPr lang="es-CO" sz="2600" b="1" dirty="0">
              <a:solidFill>
                <a:srgbClr val="0070C0"/>
              </a:solidFill>
              <a:effectLst>
                <a:outerShdw blurRad="38100" dist="38100" dir="2700000" algn="tl">
                  <a:srgbClr val="000000">
                    <a:alpha val="43137"/>
                  </a:srgbClr>
                </a:outerShdw>
              </a:effectLst>
            </a:endParaRPr>
          </a:p>
        </p:txBody>
      </p:sp>
      <p:sp>
        <p:nvSpPr>
          <p:cNvPr id="16" name="15 Elipse"/>
          <p:cNvSpPr/>
          <p:nvPr/>
        </p:nvSpPr>
        <p:spPr>
          <a:xfrm>
            <a:off x="395536" y="4941168"/>
            <a:ext cx="3528392" cy="136815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b="1" dirty="0" smtClean="0">
                <a:solidFill>
                  <a:srgbClr val="0070C0"/>
                </a:solidFill>
              </a:rPr>
              <a:t>HACIENDA PUBLICA</a:t>
            </a:r>
            <a:endParaRPr lang="es-CO" sz="2800" b="1" dirty="0">
              <a:solidFill>
                <a:srgbClr val="0070C0"/>
              </a:solidFill>
            </a:endParaRPr>
          </a:p>
        </p:txBody>
      </p:sp>
      <p:sp>
        <p:nvSpPr>
          <p:cNvPr id="17" name="16 Flecha derecha"/>
          <p:cNvSpPr/>
          <p:nvPr/>
        </p:nvSpPr>
        <p:spPr>
          <a:xfrm>
            <a:off x="4067944" y="5301208"/>
            <a:ext cx="504056" cy="720080"/>
          </a:xfrm>
          <a:prstGeom prst="rightArrow">
            <a:avLst>
              <a:gd name="adj1" fmla="val 50000"/>
              <a:gd name="adj2" fmla="val 540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17 Rectángulo"/>
          <p:cNvSpPr/>
          <p:nvPr/>
        </p:nvSpPr>
        <p:spPr>
          <a:xfrm>
            <a:off x="4788024" y="4725144"/>
            <a:ext cx="4032448" cy="165618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s-CO" sz="2000" b="1" dirty="0" smtClean="0"/>
              <a:t>Acción redistributiva del Ingreso</a:t>
            </a:r>
          </a:p>
          <a:p>
            <a:pPr algn="ctr">
              <a:buFont typeface="Wingdings" pitchFamily="2" charset="2"/>
              <a:buChar char="ü"/>
            </a:pPr>
            <a:r>
              <a:rPr lang="es-CO" sz="2000" b="1" dirty="0" smtClean="0"/>
              <a:t>Satisfacción presupuestaria de gastos e inversiones</a:t>
            </a:r>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2 Marcador de contenido"/>
          <p:cNvSpPr txBox="1">
            <a:spLocks/>
          </p:cNvSpPr>
          <p:nvPr/>
        </p:nvSpPr>
        <p:spPr>
          <a:xfrm>
            <a:off x="285720" y="1000108"/>
            <a:ext cx="8616008" cy="5286412"/>
          </a:xfrm>
          <a:prstGeom prst="rect">
            <a:avLst/>
          </a:prstGeom>
          <a:solidFill>
            <a:srgbClr val="81EAEF"/>
          </a:solidFill>
          <a:ln w="19050">
            <a:solidFill>
              <a:schemeClr val="tx1"/>
            </a:solidFill>
          </a:ln>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400" b="0" i="0" u="none" strike="noStrike" kern="1200" cap="none" spc="0" normalizeH="0" baseline="0" noProof="0" dirty="0" smtClean="0">
              <a:ln>
                <a:noFill/>
              </a:ln>
              <a:solidFill>
                <a:srgbClr val="0099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3200" b="1" i="0" u="none" strike="noStrike" kern="1200" cap="none" spc="0" normalizeH="0" baseline="0" noProof="0" dirty="0" smtClean="0">
                <a:ln>
                  <a:noFill/>
                </a:ln>
                <a:solidFill>
                  <a:schemeClr val="tx2"/>
                </a:solidFill>
                <a:effectLst/>
                <a:uLnTx/>
                <a:uFillTx/>
                <a:latin typeface="+mn-lt"/>
                <a:ea typeface="+mn-ea"/>
                <a:cs typeface="+mn-cs"/>
              </a:rPr>
              <a:t>Constitución Política de Colombia</a:t>
            </a:r>
            <a:r>
              <a:rPr kumimoji="0" lang="es-CO" sz="3200" b="0" i="0" u="none" strike="noStrike" kern="1200" cap="none" spc="0" normalizeH="0" baseline="0" noProof="0" dirty="0" smtClean="0">
                <a:ln>
                  <a:noFill/>
                </a:ln>
                <a:solidFill>
                  <a:schemeClr val="tx2"/>
                </a:solidFill>
                <a:effectLst/>
                <a:uLnTx/>
                <a:uFillTx/>
                <a:latin typeface="+mn-lt"/>
                <a:ea typeface="+mn-ea"/>
                <a:cs typeface="+mn-cs"/>
              </a:rPr>
              <a:t>: </a:t>
            </a:r>
            <a:r>
              <a:rPr kumimoji="0" lang="es-CO" sz="3600" b="1" i="0" u="none" strike="noStrike" kern="1200" cap="none" spc="0" normalizeH="0" baseline="0" noProof="0" dirty="0" smtClean="0">
                <a:ln>
                  <a:noFill/>
                </a:ln>
                <a:effectLst/>
                <a:uLnTx/>
                <a:uFillTx/>
                <a:latin typeface="+mn-lt"/>
                <a:ea typeface="+mn-ea"/>
                <a:cs typeface="+mn-cs"/>
              </a:rPr>
              <a:t>Titulo XII</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400" b="0" i="0" u="none" strike="noStrike" kern="1200" cap="none" spc="0" normalizeH="0" baseline="0" noProof="0" dirty="0" smtClean="0">
              <a:ln>
                <a:noFill/>
              </a:ln>
              <a:solidFill>
                <a:srgbClr val="0070C0"/>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Del Control Económico, Capitulo I Artículos 334 a 337.</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es-CO" sz="2300" b="1" i="0" u="none" strike="noStrike" kern="1200" cap="none" spc="0" normalizeH="0" baseline="0" noProof="0" dirty="0" smtClean="0">
              <a:ln>
                <a:noFill/>
              </a:ln>
              <a:solidFill>
                <a:srgbClr val="002060"/>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AutoNum type="arabicPeriod" startAt="2"/>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De los fines de la Hacienda Pública, Capitulo II Artículos 339 a    344.</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es-CO" sz="2300" b="1" i="0" u="none" strike="noStrike" kern="1200" cap="none" spc="0" normalizeH="0" baseline="0" noProof="0" dirty="0" smtClean="0">
              <a:ln>
                <a:noFill/>
              </a:ln>
              <a:solidFill>
                <a:srgbClr val="002060"/>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AutoNum type="arabicPeriod" startAt="3"/>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De la regulación a la Actividad Financiera, Capitulo I     Articulo 335,  Capitulo VI  Artículos 371 a 376.</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es-CO" sz="23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4.  De la regulación de las Finanzas Públicas, Capitulo I Artículo 338,  </a:t>
            </a:r>
            <a:r>
              <a:rPr kumimoji="0" lang="es-CO" sz="2300" b="1" i="0" u="none" strike="noStrike" kern="1200" cap="none" spc="0" normalizeH="0" noProof="0" dirty="0" smtClean="0">
                <a:ln>
                  <a:noFill/>
                </a:ln>
                <a:solidFill>
                  <a:srgbClr val="002060"/>
                </a:solidFill>
                <a:effectLst/>
                <a:uLnTx/>
                <a:uFillTx/>
                <a:latin typeface="+mn-lt"/>
                <a:ea typeface="+mn-ea"/>
                <a:cs typeface="+mn-cs"/>
              </a:rPr>
              <a:t>      </a:t>
            </a:r>
            <a:r>
              <a:rPr kumimoji="0" lang="es-CO" sz="2300" b="1" i="0" u="none" strike="noStrike" kern="1200" cap="none" spc="0" normalizeH="0" baseline="0" noProof="0" dirty="0" smtClean="0">
                <a:ln>
                  <a:noFill/>
                </a:ln>
                <a:solidFill>
                  <a:srgbClr val="002060"/>
                </a:solidFill>
                <a:effectLst/>
                <a:uLnTx/>
                <a:uFillTx/>
                <a:latin typeface="+mn-lt"/>
                <a:ea typeface="+mn-ea"/>
                <a:cs typeface="+mn-cs"/>
              </a:rPr>
              <a:t>Capitulo III Artículos 345 a 353. </a:t>
            </a:r>
            <a:endParaRPr kumimoji="0" lang="es-CO" sz="2300" b="1" i="0" u="none" strike="noStrike" kern="1200" cap="none" spc="0" normalizeH="0" baseline="0" noProof="0" dirty="0">
              <a:ln>
                <a:noFill/>
              </a:ln>
              <a:solidFill>
                <a:srgbClr val="002060"/>
              </a:solidFill>
              <a:effectLst/>
              <a:uLnTx/>
              <a:uFillTx/>
              <a:latin typeface="+mn-lt"/>
              <a:ea typeface="+mn-ea"/>
              <a:cs typeface="+mn-cs"/>
            </a:endParaRPr>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box(in)">
                                      <p:cBhvr>
                                        <p:cTn id="7" dur="500"/>
                                        <p:tgtEl>
                                          <p:spTgt spid="10">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ox(in)">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box(in)">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box(in)">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animEffect transition="in" filter="box(in)">
                                      <p:cBhvr>
                                        <p:cTn id="27" dur="500"/>
                                        <p:tgtEl>
                                          <p:spTgt spid="10">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
                                            <p:txEl>
                                              <p:pRg st="9" end="9"/>
                                            </p:txEl>
                                          </p:spTgt>
                                        </p:tgtEl>
                                        <p:attrNameLst>
                                          <p:attrName>style.visibility</p:attrName>
                                        </p:attrNameLst>
                                      </p:cBhvr>
                                      <p:to>
                                        <p:strVal val="visible"/>
                                      </p:to>
                                    </p:set>
                                    <p:animEffect transition="in" filter="box(in)">
                                      <p:cBhvr>
                                        <p:cTn id="32"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8 Rectángulo redondeado"/>
          <p:cNvSpPr/>
          <p:nvPr/>
        </p:nvSpPr>
        <p:spPr>
          <a:xfrm>
            <a:off x="571472" y="1772816"/>
            <a:ext cx="7816952" cy="372788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rgbClr val="003300"/>
                </a:solidFill>
              </a:rPr>
              <a:t>UN PRESUPUESTO FORMULADO Y EJECUTADO COMO HERRAMIENTA DE CONTROL E INTERVENCION ECONOMICA , GARANTIZA EL CUMPLIMIENTO DEL ESPIRITU DEL TITULO  XII  DE LA CN </a:t>
            </a:r>
            <a:endParaRPr lang="es-CO" sz="2400" b="1" dirty="0">
              <a:solidFill>
                <a:srgbClr val="003300"/>
              </a:solidFill>
            </a:endParaRPr>
          </a:p>
        </p:txBody>
      </p:sp>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3" name="12 Rectángulo"/>
          <p:cNvSpPr/>
          <p:nvPr/>
        </p:nvSpPr>
        <p:spPr>
          <a:xfrm>
            <a:off x="2857488" y="1214422"/>
            <a:ext cx="3571900" cy="78581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smtClean="0">
                <a:solidFill>
                  <a:schemeClr val="tx2"/>
                </a:solidFill>
              </a:rPr>
              <a:t>PRESUPUESTO</a:t>
            </a:r>
            <a:endParaRPr lang="es-ES" sz="3600" b="1" dirty="0">
              <a:solidFill>
                <a:schemeClr val="tx2"/>
              </a:solidFill>
            </a:endParaRPr>
          </a:p>
        </p:txBody>
      </p:sp>
      <p:sp>
        <p:nvSpPr>
          <p:cNvPr id="14" name="13 Rectángulo redondeado"/>
          <p:cNvSpPr/>
          <p:nvPr/>
        </p:nvSpPr>
        <p:spPr>
          <a:xfrm>
            <a:off x="285720" y="2214554"/>
            <a:ext cx="8715436" cy="40719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400" b="1" i="1" dirty="0" smtClean="0">
                <a:solidFill>
                  <a:srgbClr val="002060"/>
                </a:solidFill>
              </a:rPr>
              <a:t>“ HERRAMIENTA DE CONTROL ECONOMICO QUE CONTIENE LA TOTALIDAD DE LOS RECAUDOS ESPERADOS POR DERECHOS, SERVICIOS Y RECURSOS QUE EL ESTADO ESPERA RECIBIR EN DETERMINADO PERIODO FISCAL,  CON EL FIN DE  CUMPLIR LOS PLANES Y ESTRATEGIAS SOCIALES DIRIGIDAS  A LA SATISFACCION DE LAS NECESIDADES BASICAS, EL MEJORAMIENTO DE CALIDAD DE  VIDA,  EL DESARROLLO GENERAL Y SOSTENIDO DE LOS HABITANTES DE SU TERRITORIO, EN IGUALDAD DE OPORTUNIDADES,  ADEMAS DE ASEGURAR LA PRESERVACION  DE  UN  AMBIENTE  SANO “</a:t>
            </a:r>
            <a:endParaRPr lang="es-CO" sz="2400" b="1" i="1" dirty="0">
              <a:solidFill>
                <a:srgbClr val="002060"/>
              </a:solidFill>
            </a:endParaRPr>
          </a:p>
        </p:txBody>
      </p:sp>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6" name="5 CuadroTexto"/>
          <p:cNvSpPr txBox="1"/>
          <p:nvPr/>
        </p:nvSpPr>
        <p:spPr>
          <a:xfrm>
            <a:off x="611560" y="500042"/>
            <a:ext cx="7992888" cy="5693866"/>
          </a:xfrm>
          <a:prstGeom prst="rect">
            <a:avLst/>
          </a:prstGeom>
          <a:noFill/>
        </p:spPr>
        <p:txBody>
          <a:bodyPr wrap="square" rtlCol="0">
            <a:spAutoFit/>
          </a:bodyPr>
          <a:lstStyle/>
          <a:p>
            <a:endParaRPr lang="es-CO" sz="2800" dirty="0" smtClean="0"/>
          </a:p>
          <a:p>
            <a:pPr algn="ctr"/>
            <a:r>
              <a:rPr lang="es-CO" sz="2800" b="1" i="1" dirty="0" smtClean="0">
                <a:solidFill>
                  <a:srgbClr val="002060"/>
                </a:solidFill>
              </a:rPr>
              <a:t>DE LOS FINES SOCIALES DEL ESTADO</a:t>
            </a:r>
          </a:p>
          <a:p>
            <a:pPr algn="just"/>
            <a:endParaRPr lang="es-CO" sz="2800" b="1" i="1" dirty="0" smtClean="0">
              <a:solidFill>
                <a:srgbClr val="002060"/>
              </a:solidFill>
            </a:endParaRPr>
          </a:p>
          <a:p>
            <a:pPr algn="just"/>
            <a:r>
              <a:rPr lang="es-CO" sz="2800" b="1" i="1" dirty="0" smtClean="0">
                <a:solidFill>
                  <a:srgbClr val="002060"/>
                </a:solidFill>
              </a:rPr>
              <a:t> </a:t>
            </a:r>
            <a:r>
              <a:rPr lang="es-CO" sz="2800" b="1" dirty="0" smtClean="0">
                <a:solidFill>
                  <a:srgbClr val="002060"/>
                </a:solidFill>
              </a:rPr>
              <a:t>ARTICULO 366. </a:t>
            </a:r>
            <a:r>
              <a:rPr lang="es-CO" sz="2800" b="1" dirty="0" smtClean="0">
                <a:solidFill>
                  <a:srgbClr val="003300"/>
                </a:solidFill>
              </a:rPr>
              <a:t>El bienestar general y el mejoramiento de la calidad de vida de la población son finalidades sociales del Estado. Será objetivo fundamental de su actividad la solución de las necesidades insatisfechas de salud, de educación, de saneamiento ambiental y de agua potable. </a:t>
            </a:r>
            <a:endParaRPr lang="es-CO" sz="2800" dirty="0" smtClean="0">
              <a:solidFill>
                <a:srgbClr val="003300"/>
              </a:solidFill>
            </a:endParaRPr>
          </a:p>
          <a:p>
            <a:pPr algn="just"/>
            <a:r>
              <a:rPr lang="es-CO" sz="2800" b="1" dirty="0" smtClean="0">
                <a:solidFill>
                  <a:srgbClr val="003300"/>
                </a:solidFill>
              </a:rPr>
              <a:t>Para tales efectos, en los planes y presupuestos de la Nación y de las entidades territoriales, el gasto público social tendrá prioridad sobre cualquier otra asignación</a:t>
            </a:r>
            <a:endParaRPr lang="es-CO" sz="2800" dirty="0">
              <a:solidFill>
                <a:srgbClr val="003300"/>
              </a:solidFill>
            </a:endParaRPr>
          </a:p>
        </p:txBody>
      </p:sp>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7 CuadroTexto"/>
          <p:cNvSpPr txBox="1"/>
          <p:nvPr/>
        </p:nvSpPr>
        <p:spPr>
          <a:xfrm>
            <a:off x="571472" y="1857364"/>
            <a:ext cx="8136904" cy="4647426"/>
          </a:xfrm>
          <a:prstGeom prst="rect">
            <a:avLst/>
          </a:prstGeom>
          <a:solidFill>
            <a:schemeClr val="bg2"/>
          </a:solidFill>
          <a:ln w="19050">
            <a:solidFill>
              <a:schemeClr val="accent1"/>
            </a:solidFill>
          </a:ln>
        </p:spPr>
        <p:txBody>
          <a:bodyPr wrap="square" rtlCol="0">
            <a:spAutoFit/>
          </a:bodyPr>
          <a:lstStyle/>
          <a:p>
            <a:pPr algn="just"/>
            <a:r>
              <a:rPr lang="es-CO" b="1" i="1" u="sng" dirty="0" smtClean="0"/>
              <a:t> </a:t>
            </a:r>
          </a:p>
          <a:p>
            <a:pPr algn="just"/>
            <a:r>
              <a:rPr lang="es-CO" sz="2000" b="1" i="1" dirty="0" smtClean="0">
                <a:solidFill>
                  <a:srgbClr val="325844"/>
                </a:solidFill>
              </a:rPr>
              <a:t>ARTICULO 334, CN. </a:t>
            </a:r>
            <a:r>
              <a:rPr lang="es-CO" sz="2000" b="1" i="1" dirty="0" smtClean="0">
                <a:solidFill>
                  <a:srgbClr val="002060"/>
                </a:solidFill>
              </a:rPr>
              <a:t>La dirección general de la economía estará a cargo del Estado. Este intervendrá, por mandato de la ley, en la explotación de los recursos naturales, en el uso del suelo, en la producción, distribución, utilización y consumo de los bienes, y en los servicios públicos y privados, para racionalizar la economía con el fin de conseguir el mejoramiento de la calidad de vida de los habitantes, la distribución equitativa de las oportunidades y los beneficios del desarrollo y la preservación de un ambiente sano. </a:t>
            </a:r>
            <a:endParaRPr lang="es-CO" sz="2000" b="1" dirty="0" smtClean="0">
              <a:solidFill>
                <a:srgbClr val="002060"/>
              </a:solidFill>
            </a:endParaRPr>
          </a:p>
          <a:p>
            <a:pPr algn="just"/>
            <a:r>
              <a:rPr lang="es-CO" sz="2000" b="1" i="1" dirty="0" smtClean="0">
                <a:solidFill>
                  <a:srgbClr val="002060"/>
                </a:solidFill>
              </a:rPr>
              <a:t>El Estado, de manera especial, intervendrá para dar pleno empleo a los recursos humanos y asegurar que todas las personas, en particular las de menores ingresos, tengan acceso efectivo a los bienes y servicios básicos. También para promover la productividad y la competitividad y el desarrollo armónico de las regiones. </a:t>
            </a:r>
            <a:endParaRPr lang="es-CO" sz="2000" b="1" dirty="0" smtClean="0">
              <a:solidFill>
                <a:srgbClr val="002060"/>
              </a:solidFill>
            </a:endParaRPr>
          </a:p>
          <a:p>
            <a:endParaRPr lang="es-CO" dirty="0"/>
          </a:p>
        </p:txBody>
      </p:sp>
      <p:sp>
        <p:nvSpPr>
          <p:cNvPr id="10" name="9 Elipse"/>
          <p:cNvSpPr/>
          <p:nvPr/>
        </p:nvSpPr>
        <p:spPr>
          <a:xfrm>
            <a:off x="1571604" y="1000108"/>
            <a:ext cx="6000792" cy="64294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rgbClr val="0070C0"/>
                </a:solidFill>
              </a:rPr>
              <a:t>EL ESTADO Y LA ECONOMIA</a:t>
            </a:r>
            <a:endParaRPr lang="es-ES" sz="2800" b="1" dirty="0">
              <a:solidFill>
                <a:srgbClr val="0070C0"/>
              </a:solidFill>
            </a:endParaRPr>
          </a:p>
        </p:txBody>
      </p: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8 CuadroTexto"/>
          <p:cNvSpPr txBox="1"/>
          <p:nvPr/>
        </p:nvSpPr>
        <p:spPr>
          <a:xfrm>
            <a:off x="251520" y="1142984"/>
            <a:ext cx="8640960" cy="5170646"/>
          </a:xfrm>
          <a:prstGeom prst="rect">
            <a:avLst/>
          </a:prstGeom>
          <a:solidFill>
            <a:schemeClr val="bg2"/>
          </a:solidFill>
          <a:ln w="19050">
            <a:solidFill>
              <a:schemeClr val="tx1"/>
            </a:solidFill>
          </a:ln>
        </p:spPr>
        <p:txBody>
          <a:bodyPr wrap="square" rtlCol="0">
            <a:spAutoFit/>
          </a:bodyPr>
          <a:lstStyle/>
          <a:p>
            <a:pPr algn="just"/>
            <a:r>
              <a:rPr lang="es-CO" sz="2400" b="1" i="1" dirty="0" smtClean="0">
                <a:solidFill>
                  <a:srgbClr val="003300"/>
                </a:solidFill>
              </a:rPr>
              <a:t>ARTICULO 350. </a:t>
            </a:r>
            <a:r>
              <a:rPr lang="es-CO" sz="2400" b="1" i="1" dirty="0" smtClean="0">
                <a:solidFill>
                  <a:srgbClr val="0070C0"/>
                </a:solidFill>
              </a:rPr>
              <a:t>La ley de apropiaciones deberá tener un componente denominado gasto público social que agrupará las partidas de tal naturaleza, según definición hecha por la ley orgánica respectiva. Excepto en los casos de guerra exterior o por razones de seguridad nacional, el gasto público social tendrá prioridad sobre cualquier otra asignación. </a:t>
            </a:r>
            <a:endParaRPr lang="es-CO" sz="2400" dirty="0" smtClean="0">
              <a:solidFill>
                <a:srgbClr val="0070C0"/>
              </a:solidFill>
            </a:endParaRPr>
          </a:p>
          <a:p>
            <a:pPr algn="just"/>
            <a:r>
              <a:rPr lang="es-CO" sz="2400" b="1" i="1" dirty="0" smtClean="0">
                <a:solidFill>
                  <a:srgbClr val="0070C0"/>
                </a:solidFill>
              </a:rPr>
              <a:t>En la distribución territorial del gasto público social se tendrá en cuenta el número de personas con necesidades básicas insatisfechas, la población, y la eficiencia fiscal y administrativa, según reglamentación que hará la ley. </a:t>
            </a:r>
            <a:endParaRPr lang="es-CO" sz="2400" dirty="0" smtClean="0">
              <a:solidFill>
                <a:srgbClr val="0070C0"/>
              </a:solidFill>
            </a:endParaRPr>
          </a:p>
          <a:p>
            <a:pPr algn="just"/>
            <a:r>
              <a:rPr lang="es-CO" sz="2400" b="1" i="1" u="sng" dirty="0" smtClean="0">
                <a:solidFill>
                  <a:srgbClr val="002060"/>
                </a:solidFill>
              </a:rPr>
              <a:t>El presupuesto de inversión no se podrá disminuir porcentualmente con relación al año anterior respecto del gasto total de la correspondiente ley de apropiaciones. </a:t>
            </a:r>
            <a:endParaRPr lang="es-CO" sz="2400" u="sng" dirty="0" smtClean="0">
              <a:solidFill>
                <a:srgbClr val="002060"/>
              </a:solidFill>
            </a:endParaRPr>
          </a:p>
          <a:p>
            <a:endParaRPr lang="es-CO" dirty="0"/>
          </a:p>
        </p:txBody>
      </p:sp>
      <p:pic>
        <p:nvPicPr>
          <p:cNvPr id="1229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5" name="Rectangle 6"/>
          <p:cNvSpPr>
            <a:spLocks noChangeArrowheads="1"/>
          </p:cNvSpPr>
          <p:nvPr/>
        </p:nvSpPr>
        <p:spPr bwMode="auto">
          <a:xfrm>
            <a:off x="0" y="992188"/>
            <a:ext cx="9144000" cy="1006475"/>
          </a:xfrm>
          <a:prstGeom prst="rect">
            <a:avLst/>
          </a:prstGeom>
          <a:noFill/>
          <a:ln w="12700">
            <a:noFill/>
            <a:miter lim="800000"/>
            <a:headEnd/>
            <a:tailEnd/>
          </a:ln>
        </p:spPr>
        <p:txBody>
          <a:bodyPr>
            <a:spAutoFit/>
          </a:bodyPr>
          <a:lstStyle/>
          <a:p>
            <a:pPr algn="ctr"/>
            <a:r>
              <a:rPr lang="es-CO" sz="4000" b="1" dirty="0">
                <a:solidFill>
                  <a:schemeClr val="tx2"/>
                </a:solidFill>
                <a:latin typeface="Arial" pitchFamily="34" charset="0"/>
                <a:cs typeface="Arial" pitchFamily="34" charset="0"/>
              </a:rPr>
              <a:t>Marco </a:t>
            </a:r>
            <a:r>
              <a:rPr lang="es-CO" sz="4000" b="1" dirty="0" smtClean="0">
                <a:solidFill>
                  <a:schemeClr val="tx2"/>
                </a:solidFill>
                <a:latin typeface="Arial" pitchFamily="34" charset="0"/>
                <a:cs typeface="Arial" pitchFamily="34" charset="0"/>
              </a:rPr>
              <a:t>Fiscal </a:t>
            </a:r>
            <a:r>
              <a:rPr lang="es-CO" sz="4000" b="1" dirty="0">
                <a:solidFill>
                  <a:schemeClr val="tx2"/>
                </a:solidFill>
                <a:latin typeface="Arial" pitchFamily="34" charset="0"/>
                <a:cs typeface="Arial" pitchFamily="34" charset="0"/>
              </a:rPr>
              <a:t>de </a:t>
            </a:r>
            <a:r>
              <a:rPr lang="es-CO" sz="4000" b="1" dirty="0" smtClean="0">
                <a:solidFill>
                  <a:schemeClr val="tx2"/>
                </a:solidFill>
                <a:latin typeface="Arial" pitchFamily="34" charset="0"/>
                <a:cs typeface="Arial" pitchFamily="34" charset="0"/>
              </a:rPr>
              <a:t>Mediano Plazo</a:t>
            </a:r>
            <a:endParaRPr lang="es-CO" sz="4000" b="1" dirty="0">
              <a:solidFill>
                <a:schemeClr val="tx2"/>
              </a:solidFill>
              <a:latin typeface="Arial" pitchFamily="34" charset="0"/>
              <a:cs typeface="Arial" pitchFamily="34" charset="0"/>
            </a:endParaRPr>
          </a:p>
          <a:p>
            <a:pPr algn="ctr"/>
            <a:r>
              <a:rPr lang="es-CO" sz="2000" b="1" dirty="0" smtClean="0">
                <a:solidFill>
                  <a:schemeClr val="tx2"/>
                </a:solidFill>
                <a:latin typeface="Arial" pitchFamily="34" charset="0"/>
                <a:cs typeface="Arial" pitchFamily="34" charset="0"/>
              </a:rPr>
              <a:t>(Art. </a:t>
            </a:r>
            <a:r>
              <a:rPr lang="es-CO" sz="2000" b="1" dirty="0">
                <a:solidFill>
                  <a:schemeClr val="tx2"/>
                </a:solidFill>
                <a:latin typeface="Arial" pitchFamily="34" charset="0"/>
                <a:cs typeface="Arial" pitchFamily="34" charset="0"/>
              </a:rPr>
              <a:t>5 Ley 819/2003)</a:t>
            </a:r>
            <a:endParaRPr lang="es-ES" sz="2000" b="1" dirty="0">
              <a:solidFill>
                <a:schemeClr val="tx2"/>
              </a:solidFill>
              <a:latin typeface="Arial" pitchFamily="34" charset="0"/>
              <a:cs typeface="Arial" pitchFamily="34" charset="0"/>
            </a:endParaRPr>
          </a:p>
        </p:txBody>
      </p:sp>
      <p:sp>
        <p:nvSpPr>
          <p:cNvPr id="6" name="Text Box 7"/>
          <p:cNvSpPr txBox="1">
            <a:spLocks noChangeArrowheads="1"/>
          </p:cNvSpPr>
          <p:nvPr/>
        </p:nvSpPr>
        <p:spPr bwMode="auto">
          <a:xfrm>
            <a:off x="381000" y="2214554"/>
            <a:ext cx="8382000" cy="3785652"/>
          </a:xfrm>
          <a:prstGeom prst="rect">
            <a:avLst/>
          </a:prstGeom>
          <a:solidFill>
            <a:schemeClr val="accent5">
              <a:lumMod val="20000"/>
              <a:lumOff val="80000"/>
            </a:schemeClr>
          </a:solidFill>
          <a:ln w="19050">
            <a:solidFill>
              <a:schemeClr val="tx1"/>
            </a:solidFill>
            <a:miter lim="800000"/>
            <a:headEnd/>
            <a:tailEnd/>
          </a:ln>
        </p:spPr>
        <p:txBody>
          <a:bodyPr wrap="square">
            <a:spAutoFit/>
          </a:bodyPr>
          <a:lstStyle/>
          <a:p>
            <a:pPr algn="just"/>
            <a:r>
              <a:rPr lang="es-CO" sz="2400" b="1" dirty="0">
                <a:solidFill>
                  <a:schemeClr val="tx2"/>
                </a:solidFill>
              </a:rPr>
              <a:t>Es un instrumento de referencia con perspectiva a 10 años, para la definición de las políticas fiscales y financieras orientadas a garantizar la viabilidad y sostenibilidad de las finanzas públicas de las entidades territoriales y para soportar la toma de decisiones en la elaboración de los presupuestos anuales.</a:t>
            </a:r>
          </a:p>
          <a:p>
            <a:pPr algn="just"/>
            <a:endParaRPr lang="es-CO" sz="2400" b="1" dirty="0">
              <a:solidFill>
                <a:schemeClr val="tx2"/>
              </a:solidFill>
            </a:endParaRPr>
          </a:p>
          <a:p>
            <a:pPr algn="just"/>
            <a:r>
              <a:rPr lang="es-CO" sz="2400" b="1" dirty="0">
                <a:solidFill>
                  <a:schemeClr val="tx2"/>
                </a:solidFill>
              </a:rPr>
              <a:t>Se presentará anualmente como un documento a título informativo a la Asamblea o Concejo en la fecha fijada en el Estatuto orgánico de Presupuesto de la entidad territorial para la presentación del proyecto de presupuesto.</a:t>
            </a:r>
          </a:p>
        </p:txBody>
      </p:sp>
      <p:pic>
        <p:nvPicPr>
          <p:cNvPr id="1945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0" y="1123950"/>
            <a:ext cx="9144000" cy="708025"/>
          </a:xfrm>
          <a:prstGeom prst="rect">
            <a:avLst/>
          </a:prstGeom>
          <a:noFill/>
          <a:ln w="12700">
            <a:noFill/>
            <a:miter lim="800000"/>
            <a:headEnd/>
            <a:tailEnd/>
          </a:ln>
        </p:spPr>
        <p:txBody>
          <a:bodyPr>
            <a:spAutoFit/>
          </a:bodyPr>
          <a:lstStyle/>
          <a:p>
            <a:pPr algn="ctr"/>
            <a:r>
              <a:rPr lang="es-CO" sz="4000" b="1" dirty="0">
                <a:solidFill>
                  <a:schemeClr val="tx2"/>
                </a:solidFill>
                <a:latin typeface="Arial" pitchFamily="34" charset="0"/>
                <a:cs typeface="Arial" pitchFamily="34" charset="0"/>
              </a:rPr>
              <a:t>Marco </a:t>
            </a:r>
            <a:r>
              <a:rPr lang="es-CO" sz="4000" b="1" dirty="0" smtClean="0">
                <a:solidFill>
                  <a:schemeClr val="tx2"/>
                </a:solidFill>
                <a:latin typeface="Arial" pitchFamily="34" charset="0"/>
                <a:cs typeface="Arial" pitchFamily="34" charset="0"/>
              </a:rPr>
              <a:t>Fiscal </a:t>
            </a:r>
            <a:r>
              <a:rPr lang="es-CO" sz="4000" b="1" dirty="0">
                <a:solidFill>
                  <a:schemeClr val="tx2"/>
                </a:solidFill>
                <a:latin typeface="Arial" pitchFamily="34" charset="0"/>
                <a:cs typeface="Arial" pitchFamily="34" charset="0"/>
              </a:rPr>
              <a:t>de </a:t>
            </a:r>
            <a:r>
              <a:rPr lang="es-CO" sz="4000" b="1" dirty="0" smtClean="0">
                <a:solidFill>
                  <a:schemeClr val="tx2"/>
                </a:solidFill>
                <a:latin typeface="Arial" pitchFamily="34" charset="0"/>
                <a:cs typeface="Arial" pitchFamily="34" charset="0"/>
              </a:rPr>
              <a:t>Mediano Plazo</a:t>
            </a:r>
            <a:endParaRPr lang="es-ES" sz="4000" b="1" dirty="0">
              <a:solidFill>
                <a:schemeClr val="tx2"/>
              </a:solidFill>
              <a:latin typeface="Arial" pitchFamily="34" charset="0"/>
              <a:cs typeface="Arial" pitchFamily="34" charset="0"/>
            </a:endParaRPr>
          </a:p>
        </p:txBody>
      </p:sp>
      <p:sp>
        <p:nvSpPr>
          <p:cNvPr id="9" name="Text Box 6"/>
          <p:cNvSpPr txBox="1">
            <a:spLocks noChangeArrowheads="1"/>
          </p:cNvSpPr>
          <p:nvPr/>
        </p:nvSpPr>
        <p:spPr bwMode="auto">
          <a:xfrm>
            <a:off x="369888" y="2071678"/>
            <a:ext cx="8488392" cy="4154984"/>
          </a:xfrm>
          <a:prstGeom prst="rect">
            <a:avLst/>
          </a:prstGeom>
          <a:solidFill>
            <a:schemeClr val="accent5">
              <a:lumMod val="20000"/>
              <a:lumOff val="80000"/>
            </a:schemeClr>
          </a:solidFill>
          <a:ln w="12700">
            <a:solidFill>
              <a:schemeClr val="tx2"/>
            </a:solidFill>
            <a:miter lim="800000"/>
            <a:headEnd/>
            <a:tailEnd/>
          </a:ln>
        </p:spPr>
        <p:txBody>
          <a:bodyPr wrap="square">
            <a:spAutoFit/>
          </a:bodyPr>
          <a:lstStyle/>
          <a:p>
            <a:pPr marL="457200" indent="-457200"/>
            <a:r>
              <a:rPr lang="es-CO" sz="2400" b="1" dirty="0">
                <a:solidFill>
                  <a:schemeClr val="tx2"/>
                </a:solidFill>
              </a:rPr>
              <a:t>Deberá contener:</a:t>
            </a:r>
          </a:p>
          <a:p>
            <a:pPr marL="457200" indent="-457200"/>
            <a:endParaRPr lang="es-CO" sz="2400" b="1" dirty="0">
              <a:solidFill>
                <a:schemeClr val="tx2"/>
              </a:solidFill>
            </a:endParaRPr>
          </a:p>
          <a:p>
            <a:pPr marL="457200" indent="-457200">
              <a:buFontTx/>
              <a:buAutoNum type="alphaLcParenR"/>
            </a:pPr>
            <a:r>
              <a:rPr lang="es-CO" sz="2400" b="1" dirty="0">
                <a:solidFill>
                  <a:schemeClr val="tx2"/>
                </a:solidFill>
              </a:rPr>
              <a:t>El plan Financiero.</a:t>
            </a:r>
          </a:p>
          <a:p>
            <a:pPr marL="457200" indent="-457200">
              <a:buFontTx/>
              <a:buAutoNum type="alphaLcParenR"/>
            </a:pPr>
            <a:r>
              <a:rPr lang="es-CO" sz="2400" b="1" dirty="0">
                <a:solidFill>
                  <a:schemeClr val="tx2"/>
                </a:solidFill>
              </a:rPr>
              <a:t>Las metas de Superávit Primario, el nivel de la deuda pública  </a:t>
            </a:r>
          </a:p>
          <a:p>
            <a:pPr marL="457200" indent="-457200"/>
            <a:r>
              <a:rPr lang="es-CO" sz="2400" b="1" dirty="0">
                <a:solidFill>
                  <a:schemeClr val="tx2"/>
                </a:solidFill>
              </a:rPr>
              <a:t>      </a:t>
            </a:r>
            <a:r>
              <a:rPr lang="es-CO" sz="2400" b="1" dirty="0" smtClean="0">
                <a:solidFill>
                  <a:schemeClr val="tx2"/>
                </a:solidFill>
              </a:rPr>
              <a:t> y </a:t>
            </a:r>
            <a:r>
              <a:rPr lang="es-CO" sz="2400" b="1" dirty="0">
                <a:solidFill>
                  <a:schemeClr val="tx2"/>
                </a:solidFill>
              </a:rPr>
              <a:t>un análisis de la sostenibilidad.</a:t>
            </a:r>
          </a:p>
          <a:p>
            <a:pPr marL="457200" indent="-457200"/>
            <a:r>
              <a:rPr lang="es-CO" sz="2400" b="1" dirty="0">
                <a:solidFill>
                  <a:schemeClr val="tx2"/>
                </a:solidFill>
              </a:rPr>
              <a:t>c</a:t>
            </a:r>
            <a:r>
              <a:rPr lang="es-CO" sz="2400" b="1" dirty="0" smtClean="0">
                <a:solidFill>
                  <a:schemeClr val="tx2"/>
                </a:solidFill>
              </a:rPr>
              <a:t>)    Acciones </a:t>
            </a:r>
            <a:r>
              <a:rPr lang="es-CO" sz="2400" b="1" dirty="0">
                <a:solidFill>
                  <a:schemeClr val="tx2"/>
                </a:solidFill>
              </a:rPr>
              <a:t>y medidas específicas.</a:t>
            </a:r>
          </a:p>
          <a:p>
            <a:pPr marL="457200" indent="-457200"/>
            <a:r>
              <a:rPr lang="es-CO" sz="2400" b="1" dirty="0">
                <a:solidFill>
                  <a:schemeClr val="tx2"/>
                </a:solidFill>
              </a:rPr>
              <a:t>d) </a:t>
            </a:r>
            <a:r>
              <a:rPr lang="es-CO" sz="2400" b="1" dirty="0" smtClean="0">
                <a:solidFill>
                  <a:schemeClr val="tx2"/>
                </a:solidFill>
              </a:rPr>
              <a:t>  Informe </a:t>
            </a:r>
            <a:r>
              <a:rPr lang="es-CO" sz="2400" b="1" dirty="0">
                <a:solidFill>
                  <a:schemeClr val="tx2"/>
                </a:solidFill>
              </a:rPr>
              <a:t>resultados vigencia anterior.</a:t>
            </a:r>
          </a:p>
          <a:p>
            <a:pPr marL="457200" indent="-457200"/>
            <a:r>
              <a:rPr lang="es-CO" sz="2400" b="1" dirty="0">
                <a:solidFill>
                  <a:schemeClr val="tx2"/>
                </a:solidFill>
              </a:rPr>
              <a:t>e</a:t>
            </a:r>
            <a:r>
              <a:rPr lang="es-CO" sz="2400" b="1" dirty="0" smtClean="0">
                <a:solidFill>
                  <a:schemeClr val="tx2"/>
                </a:solidFill>
              </a:rPr>
              <a:t>)    </a:t>
            </a:r>
            <a:r>
              <a:rPr lang="es-CO" sz="2400" b="1" dirty="0">
                <a:solidFill>
                  <a:schemeClr val="tx2"/>
                </a:solidFill>
              </a:rPr>
              <a:t>Estimación del costo fiscal de las exenciones tributarias.</a:t>
            </a:r>
          </a:p>
          <a:p>
            <a:pPr marL="457200" indent="-457200"/>
            <a:r>
              <a:rPr lang="es-CO" sz="2400" b="1" dirty="0">
                <a:solidFill>
                  <a:schemeClr val="tx2"/>
                </a:solidFill>
              </a:rPr>
              <a:t>f) </a:t>
            </a:r>
            <a:r>
              <a:rPr lang="es-CO" sz="2400" b="1" dirty="0" smtClean="0">
                <a:solidFill>
                  <a:schemeClr val="tx2"/>
                </a:solidFill>
              </a:rPr>
              <a:t>   Relación </a:t>
            </a:r>
            <a:r>
              <a:rPr lang="es-CO" sz="2400" b="1" dirty="0">
                <a:solidFill>
                  <a:schemeClr val="tx2"/>
                </a:solidFill>
              </a:rPr>
              <a:t>de los pasivos exigibles y pasivos contingentes.</a:t>
            </a:r>
          </a:p>
          <a:p>
            <a:pPr marL="457200" indent="-457200"/>
            <a:r>
              <a:rPr lang="es-CO" sz="2400" b="1" dirty="0">
                <a:solidFill>
                  <a:schemeClr val="tx2"/>
                </a:solidFill>
              </a:rPr>
              <a:t>g) </a:t>
            </a:r>
            <a:r>
              <a:rPr lang="es-CO" sz="2400" b="1" dirty="0" smtClean="0">
                <a:solidFill>
                  <a:schemeClr val="tx2"/>
                </a:solidFill>
              </a:rPr>
              <a:t>   Costo </a:t>
            </a:r>
            <a:r>
              <a:rPr lang="es-CO" sz="2400" b="1" dirty="0">
                <a:solidFill>
                  <a:schemeClr val="tx2"/>
                </a:solidFill>
              </a:rPr>
              <a:t>fiscal de las ordenanzas o acuerdos  sancionados en </a:t>
            </a:r>
          </a:p>
          <a:p>
            <a:pPr marL="457200" indent="-457200"/>
            <a:r>
              <a:rPr lang="es-CO" sz="2400" b="1" dirty="0">
                <a:solidFill>
                  <a:schemeClr val="tx2"/>
                </a:solidFill>
              </a:rPr>
              <a:t>     la vigencia anterior.</a:t>
            </a:r>
            <a:endParaRPr lang="es-ES" sz="2400" b="1" dirty="0">
              <a:solidFill>
                <a:schemeClr val="tx2"/>
              </a:solidFill>
            </a:endParaRPr>
          </a:p>
        </p:txBody>
      </p:sp>
      <p:pic>
        <p:nvPicPr>
          <p:cNvPr id="2048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9" name="8 Rectángulo"/>
          <p:cNvSpPr/>
          <p:nvPr/>
        </p:nvSpPr>
        <p:spPr>
          <a:xfrm>
            <a:off x="791580" y="3212976"/>
            <a:ext cx="7524836" cy="136815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endParaRPr lang="es-CO" sz="2400" b="1" dirty="0" smtClean="0">
              <a:solidFill>
                <a:schemeClr val="accent1">
                  <a:lumMod val="50000"/>
                </a:schemeClr>
              </a:solidFill>
            </a:endParaRPr>
          </a:p>
          <a:p>
            <a:pPr algn="ctr">
              <a:buFont typeface="Wingdings" pitchFamily="2" charset="2"/>
              <a:buChar char="ü"/>
            </a:pPr>
            <a:r>
              <a:rPr lang="es-CO" sz="2600" b="1" dirty="0" smtClean="0">
                <a:solidFill>
                  <a:schemeClr val="tx1"/>
                </a:solidFill>
              </a:rPr>
              <a:t>Valoración de la Ejecución Presupuestal como herramienta de</a:t>
            </a:r>
            <a:r>
              <a:rPr lang="es-CO" sz="2400" b="1" dirty="0" smtClean="0">
                <a:solidFill>
                  <a:schemeClr val="tx1"/>
                </a:solidFill>
              </a:rPr>
              <a:t> </a:t>
            </a:r>
            <a:r>
              <a:rPr lang="es-CO" sz="2800" b="1" dirty="0" smtClean="0">
                <a:solidFill>
                  <a:srgbClr val="0070C0"/>
                </a:solidFill>
                <a:effectLst>
                  <a:outerShdw blurRad="38100" dist="38100" dir="2700000" algn="tl">
                    <a:srgbClr val="000000">
                      <a:alpha val="43137"/>
                    </a:srgbClr>
                  </a:outerShdw>
                </a:effectLst>
              </a:rPr>
              <a:t>Control Económico.</a:t>
            </a:r>
          </a:p>
          <a:p>
            <a:pPr algn="ctr"/>
            <a:endParaRPr lang="es-CO" sz="2800" b="1" dirty="0">
              <a:solidFill>
                <a:srgbClr val="0070C0"/>
              </a:solidFill>
              <a:effectLst>
                <a:outerShdw blurRad="38100" dist="38100" dir="2700000" algn="tl">
                  <a:srgbClr val="000000">
                    <a:alpha val="43137"/>
                  </a:srgbClr>
                </a:outerShdw>
              </a:effectLst>
            </a:endParaRPr>
          </a:p>
        </p:txBody>
      </p:sp>
      <p:sp>
        <p:nvSpPr>
          <p:cNvPr id="10" name="9 Rectángulo"/>
          <p:cNvSpPr/>
          <p:nvPr/>
        </p:nvSpPr>
        <p:spPr>
          <a:xfrm>
            <a:off x="791579" y="4941168"/>
            <a:ext cx="7524837" cy="1296144"/>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endParaRPr lang="es-CO" sz="2400" b="1" dirty="0" smtClean="0">
              <a:solidFill>
                <a:schemeClr val="accent1">
                  <a:lumMod val="50000"/>
                </a:schemeClr>
              </a:solidFill>
            </a:endParaRPr>
          </a:p>
          <a:p>
            <a:pPr algn="ctr">
              <a:buFont typeface="Wingdings" pitchFamily="2" charset="2"/>
              <a:buChar char="ü"/>
            </a:pPr>
            <a:r>
              <a:rPr lang="es-CO" sz="2600" b="1" dirty="0" smtClean="0">
                <a:solidFill>
                  <a:schemeClr val="tx1"/>
                </a:solidFill>
              </a:rPr>
              <a:t>Vigencia de las </a:t>
            </a:r>
            <a:r>
              <a:rPr lang="es-CO" sz="2800" b="1" dirty="0" smtClean="0">
                <a:solidFill>
                  <a:srgbClr val="0070C0"/>
                </a:solidFill>
                <a:effectLst>
                  <a:outerShdw blurRad="38100" dist="38100" dir="2700000" algn="tl">
                    <a:srgbClr val="000000">
                      <a:alpha val="43137"/>
                    </a:srgbClr>
                  </a:outerShdw>
                </a:effectLst>
              </a:rPr>
              <a:t>Reservas Presupuestales </a:t>
            </a:r>
            <a:r>
              <a:rPr lang="es-CO" sz="2600" b="1" dirty="0" smtClean="0">
                <a:solidFill>
                  <a:schemeClr val="tx1"/>
                </a:solidFill>
              </a:rPr>
              <a:t>y</a:t>
            </a:r>
            <a:r>
              <a:rPr lang="es-CO" sz="2400" b="1" dirty="0" smtClean="0">
                <a:solidFill>
                  <a:schemeClr val="tx1"/>
                </a:solidFill>
              </a:rPr>
              <a:t> </a:t>
            </a:r>
            <a:r>
              <a:rPr lang="es-CO" sz="2600" b="1" dirty="0" smtClean="0">
                <a:solidFill>
                  <a:schemeClr val="tx1"/>
                </a:solidFill>
              </a:rPr>
              <a:t>aplicación especifica de las </a:t>
            </a:r>
            <a:r>
              <a:rPr lang="es-CO" sz="2800" b="1" dirty="0" smtClean="0">
                <a:solidFill>
                  <a:srgbClr val="0070C0"/>
                </a:solidFill>
                <a:effectLst>
                  <a:outerShdw blurRad="38100" dist="38100" dir="2700000" algn="tl">
                    <a:srgbClr val="000000">
                      <a:alpha val="43137"/>
                    </a:srgbClr>
                  </a:outerShdw>
                </a:effectLst>
              </a:rPr>
              <a:t>Vigencias Futuras</a:t>
            </a:r>
            <a:r>
              <a:rPr lang="es-CO" sz="2400" b="1" dirty="0" smtClean="0">
                <a:solidFill>
                  <a:schemeClr val="tx1"/>
                </a:solidFill>
              </a:rPr>
              <a:t>.</a:t>
            </a:r>
          </a:p>
          <a:p>
            <a:pPr algn="ctr"/>
            <a:endParaRPr lang="es-CO" sz="2800" b="1" dirty="0">
              <a:solidFill>
                <a:srgbClr val="0070C0"/>
              </a:solidFill>
              <a:effectLst>
                <a:outerShdw blurRad="38100" dist="38100" dir="2700000" algn="tl">
                  <a:srgbClr val="000000">
                    <a:alpha val="43137"/>
                  </a:srgbClr>
                </a:outerShdw>
              </a:effectLst>
            </a:endParaRPr>
          </a:p>
        </p:txBody>
      </p:sp>
      <p:sp>
        <p:nvSpPr>
          <p:cNvPr id="11" name="10 Rectángulo"/>
          <p:cNvSpPr/>
          <p:nvPr/>
        </p:nvSpPr>
        <p:spPr>
          <a:xfrm>
            <a:off x="791580" y="1124744"/>
            <a:ext cx="7524836" cy="172819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endParaRPr lang="es-CO" sz="2400" b="1" dirty="0" smtClean="0">
              <a:solidFill>
                <a:schemeClr val="accent1">
                  <a:lumMod val="50000"/>
                </a:schemeClr>
              </a:solidFill>
            </a:endParaRPr>
          </a:p>
          <a:p>
            <a:pPr algn="ctr">
              <a:buFont typeface="Wingdings" pitchFamily="2" charset="2"/>
              <a:buChar char="ü"/>
            </a:pPr>
            <a:r>
              <a:rPr lang="es-CO" sz="2600" b="1" dirty="0" smtClean="0">
                <a:solidFill>
                  <a:schemeClr val="tx1"/>
                </a:solidFill>
              </a:rPr>
              <a:t>Aspectos específicos del sistema de </a:t>
            </a:r>
            <a:r>
              <a:rPr lang="es-CO" sz="2800" b="1" dirty="0" smtClean="0">
                <a:solidFill>
                  <a:srgbClr val="0070C0"/>
                </a:solidFill>
                <a:effectLst>
                  <a:outerShdw blurRad="38100" dist="38100" dir="2700000" algn="tl">
                    <a:srgbClr val="000000">
                      <a:alpha val="43137"/>
                    </a:srgbClr>
                  </a:outerShdw>
                </a:effectLst>
              </a:rPr>
              <a:t>financiación</a:t>
            </a:r>
            <a:r>
              <a:rPr lang="es-CO" sz="2400" b="1" dirty="0" smtClean="0">
                <a:solidFill>
                  <a:schemeClr val="tx1"/>
                </a:solidFill>
              </a:rPr>
              <a:t> </a:t>
            </a:r>
            <a:r>
              <a:rPr lang="es-CO" sz="2600" b="1" dirty="0" smtClean="0">
                <a:solidFill>
                  <a:schemeClr val="tx1"/>
                </a:solidFill>
              </a:rPr>
              <a:t>de los </a:t>
            </a:r>
            <a:r>
              <a:rPr lang="es-CO" sz="2800" b="1" dirty="0" smtClean="0">
                <a:solidFill>
                  <a:srgbClr val="0070C0"/>
                </a:solidFill>
                <a:effectLst>
                  <a:outerShdw blurRad="38100" dist="38100" dir="2700000" algn="tl">
                    <a:srgbClr val="000000">
                      <a:alpha val="43137"/>
                    </a:srgbClr>
                  </a:outerShdw>
                </a:effectLst>
              </a:rPr>
              <a:t>Gastos de Funcionamiento </a:t>
            </a:r>
            <a:r>
              <a:rPr lang="es-CO" sz="2600" b="1" dirty="0" smtClean="0">
                <a:solidFill>
                  <a:schemeClr val="tx1"/>
                </a:solidFill>
              </a:rPr>
              <a:t>de las Contralorías Territoriales.</a:t>
            </a:r>
          </a:p>
          <a:p>
            <a:pPr algn="ctr"/>
            <a:endParaRPr lang="es-CO" sz="28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8558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Rectangle 4"/>
          <p:cNvSpPr txBox="1">
            <a:spLocks noChangeArrowheads="1"/>
          </p:cNvSpPr>
          <p:nvPr/>
        </p:nvSpPr>
        <p:spPr>
          <a:xfrm>
            <a:off x="1643042" y="928669"/>
            <a:ext cx="5786478" cy="771543"/>
          </a:xfrm>
          <a:prstGeom prst="rect">
            <a:avLst/>
          </a:prstGeom>
          <a:solidFill>
            <a:schemeClr val="bg2"/>
          </a:solidFill>
          <a:ln>
            <a:solidFill>
              <a:schemeClr val="tx1"/>
            </a:solidFill>
          </a:ln>
        </p:spPr>
        <p:txBody>
          <a:bodyPr vert="horz" lIns="90488" tIns="44450" rIns="90488" bIns="4445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4000" dirty="0" smtClean="0">
                <a:solidFill>
                  <a:schemeClr val="tx2"/>
                </a:solidFill>
                <a:latin typeface="Arial" pitchFamily="34" charset="0"/>
                <a:ea typeface="+mj-ea"/>
                <a:cs typeface="Arial" pitchFamily="34" charset="0"/>
              </a:rPr>
              <a:t>P</a:t>
            </a:r>
            <a:r>
              <a:rPr kumimoji="0" lang="es-ES" sz="4000" b="0" i="0" u="none" strike="noStrike" kern="1200" cap="none" spc="0" normalizeH="0" noProof="0" dirty="0" err="1" smtClean="0">
                <a:ln>
                  <a:noFill/>
                </a:ln>
                <a:solidFill>
                  <a:schemeClr val="tx2"/>
                </a:solidFill>
                <a:effectLst/>
                <a:uLnTx/>
                <a:uFillTx/>
                <a:latin typeface="Arial" pitchFamily="34" charset="0"/>
                <a:ea typeface="+mj-ea"/>
                <a:cs typeface="Arial" pitchFamily="34" charset="0"/>
              </a:rPr>
              <a:t>lan</a:t>
            </a:r>
            <a:r>
              <a:rPr kumimoji="0" lang="es-ES" sz="4000" b="0" i="0" u="none" strike="noStrike" kern="1200" cap="none" spc="0" normalizeH="0" baseline="0" noProof="0" dirty="0" smtClean="0">
                <a:ln>
                  <a:noFill/>
                </a:ln>
                <a:solidFill>
                  <a:schemeClr val="tx2"/>
                </a:solidFill>
                <a:effectLst/>
                <a:uLnTx/>
                <a:uFillTx/>
                <a:latin typeface="Arial" pitchFamily="34" charset="0"/>
                <a:ea typeface="+mj-ea"/>
                <a:cs typeface="Arial" pitchFamily="34" charset="0"/>
              </a:rPr>
              <a:t>  Financiero</a:t>
            </a:r>
          </a:p>
        </p:txBody>
      </p:sp>
      <p:sp>
        <p:nvSpPr>
          <p:cNvPr id="11" name="Rectangle 6"/>
          <p:cNvSpPr>
            <a:spLocks noChangeArrowheads="1"/>
          </p:cNvSpPr>
          <p:nvPr/>
        </p:nvSpPr>
        <p:spPr bwMode="auto">
          <a:xfrm>
            <a:off x="500034" y="3143248"/>
            <a:ext cx="2786082" cy="1813317"/>
          </a:xfrm>
          <a:prstGeom prst="rect">
            <a:avLst/>
          </a:prstGeom>
          <a:noFill/>
          <a:ln w="12700">
            <a:noFill/>
            <a:miter lim="800000"/>
            <a:headEnd/>
            <a:tailEnd/>
          </a:ln>
        </p:spPr>
        <p:txBody>
          <a:bodyPr wrap="square" lIns="90488" tIns="44450" rIns="90488" bIns="44450">
            <a:spAutoFit/>
          </a:bodyPr>
          <a:lstStyle/>
          <a:p>
            <a:pPr algn="ctr"/>
            <a:r>
              <a:rPr lang="es-ES" sz="2800" b="1" dirty="0">
                <a:solidFill>
                  <a:schemeClr val="tx2"/>
                </a:solidFill>
              </a:rPr>
              <a:t>Instrumento de  Planificación</a:t>
            </a:r>
          </a:p>
          <a:p>
            <a:pPr algn="ctr"/>
            <a:r>
              <a:rPr lang="es-ES" sz="2800" b="1" dirty="0">
                <a:solidFill>
                  <a:schemeClr val="tx2"/>
                </a:solidFill>
              </a:rPr>
              <a:t>y Gestión Financiera</a:t>
            </a:r>
          </a:p>
        </p:txBody>
      </p:sp>
      <p:sp>
        <p:nvSpPr>
          <p:cNvPr id="12" name="Rectangle 15"/>
          <p:cNvSpPr txBox="1">
            <a:spLocks noChangeArrowheads="1"/>
          </p:cNvSpPr>
          <p:nvPr/>
        </p:nvSpPr>
        <p:spPr>
          <a:xfrm>
            <a:off x="3995738" y="2074863"/>
            <a:ext cx="3960812" cy="4135437"/>
          </a:xfrm>
          <a:prstGeom prst="rect">
            <a:avLst/>
          </a:prstGeom>
        </p:spPr>
        <p:txBody>
          <a:bodyPr/>
          <a:lstStyle/>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s-CO" sz="2800" b="0" i="0" u="none" strike="noStrike" kern="1200" cap="none" spc="0" normalizeH="0" baseline="0" noProof="0" dirty="0" smtClean="0">
                <a:ln>
                  <a:noFill/>
                </a:ln>
                <a:solidFill>
                  <a:schemeClr val="tx2"/>
                </a:solidFill>
                <a:effectLst/>
                <a:uLnTx/>
                <a:uFillTx/>
                <a:latin typeface="+mn-lt"/>
                <a:ea typeface="+mn-ea"/>
                <a:cs typeface="+mn-cs"/>
              </a:rPr>
              <a:t>    Partiendo de un  diagnóstico, determina objetivos, estrategias y metas de ingresos y gastos, para sanear las finanzas territoriales y lograr los objetivos del Plan de Desarrollo.</a:t>
            </a:r>
            <a:endParaRPr kumimoji="0" lang="es-E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3" name="12 Elipse"/>
          <p:cNvSpPr/>
          <p:nvPr/>
        </p:nvSpPr>
        <p:spPr>
          <a:xfrm>
            <a:off x="357158" y="2500306"/>
            <a:ext cx="3071834" cy="29289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redondeado"/>
          <p:cNvSpPr/>
          <p:nvPr/>
        </p:nvSpPr>
        <p:spPr>
          <a:xfrm>
            <a:off x="4143372" y="2071678"/>
            <a:ext cx="4000528" cy="35719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Flecha derecha"/>
          <p:cNvSpPr/>
          <p:nvPr/>
        </p:nvSpPr>
        <p:spPr>
          <a:xfrm>
            <a:off x="3714744" y="3786190"/>
            <a:ext cx="214314" cy="71438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150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6" name="Rectangle 4"/>
          <p:cNvSpPr txBox="1">
            <a:spLocks noChangeArrowheads="1"/>
          </p:cNvSpPr>
          <p:nvPr/>
        </p:nvSpPr>
        <p:spPr>
          <a:xfrm>
            <a:off x="1643042" y="928670"/>
            <a:ext cx="5786478" cy="571504"/>
          </a:xfrm>
          <a:prstGeom prst="rect">
            <a:avLst/>
          </a:prstGeom>
          <a:solidFill>
            <a:schemeClr val="bg2"/>
          </a:solidFill>
          <a:ln w="12700">
            <a:solidFill>
              <a:schemeClr val="tx1"/>
            </a:solidFill>
          </a:ln>
        </p:spPr>
        <p:txBody>
          <a:bodyPr vert="horz" lIns="90488" tIns="44450" rIns="90488" bIns="4445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4000" dirty="0" smtClean="0">
                <a:solidFill>
                  <a:schemeClr val="tx2"/>
                </a:solidFill>
                <a:latin typeface="Arial" pitchFamily="34" charset="0"/>
                <a:ea typeface="+mj-ea"/>
                <a:cs typeface="Arial" pitchFamily="34" charset="0"/>
              </a:rPr>
              <a:t>P</a:t>
            </a:r>
            <a:r>
              <a:rPr kumimoji="0" lang="es-ES" sz="4000" b="0" i="0" u="none" strike="noStrike" kern="1200" cap="none" spc="0" normalizeH="0" baseline="0" noProof="0" dirty="0" smtClean="0">
                <a:ln>
                  <a:noFill/>
                </a:ln>
                <a:solidFill>
                  <a:schemeClr val="tx2"/>
                </a:solidFill>
                <a:effectLst/>
                <a:uLnTx/>
                <a:uFillTx/>
                <a:latin typeface="Arial" pitchFamily="34" charset="0"/>
                <a:ea typeface="+mj-ea"/>
                <a:cs typeface="Arial" pitchFamily="34" charset="0"/>
              </a:rPr>
              <a:t>LAN  FINANCIERO</a:t>
            </a:r>
          </a:p>
        </p:txBody>
      </p:sp>
      <p:sp>
        <p:nvSpPr>
          <p:cNvPr id="17" name="Rectangle 15"/>
          <p:cNvSpPr txBox="1">
            <a:spLocks noChangeArrowheads="1"/>
          </p:cNvSpPr>
          <p:nvPr/>
        </p:nvSpPr>
        <p:spPr>
          <a:xfrm>
            <a:off x="250825" y="1571612"/>
            <a:ext cx="8713788" cy="4786346"/>
          </a:xfrm>
          <a:prstGeom prst="rect">
            <a:avLst/>
          </a:prstGeom>
          <a:solidFill>
            <a:schemeClr val="accent5">
              <a:lumMod val="20000"/>
              <a:lumOff val="80000"/>
            </a:schemeClr>
          </a:solidFill>
          <a:ln w="9525">
            <a:solidFill>
              <a:schemeClr val="tx1"/>
            </a:solidFill>
          </a:ln>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Es un instrumento de planificación y gestión financiera, que tiene como base las operaciones efectivas de caja en consideración a las previsiones de ingresos, gastos, déficit y su financiamiento compatibles con el Programa Anual de Caja. </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CO" sz="1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Es un programa de ingresos y gastos de caja con sus posibilidades de financiamiento. Lo que implica que su medición se basa en transacciones de caja, ingresos efectivamente recaudados y pagos realizados, como base para medir el déficit y las necesidades de financiamiento.</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CO" sz="1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El plan define las metas máximas de pagos a efectuarse durante la vigencia que servirán de base para elaborar el Programa Anual de Caja.</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CO" sz="1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Es elaborado por la Secretaría de Hacienda en coordinación con la Secretaría de Planeación, se somete a consideración del Consejo de Gobierno y luego pasa al Comité de Hacienda para su aprobación, modificación y evaluación y ordenar las medidas para su estricto cumplimiento.</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ES" sz="2200" b="1" i="0" u="none" strike="noStrike" kern="1200" cap="none" spc="0" normalizeH="0" baseline="0" noProof="0" dirty="0" smtClean="0">
              <a:ln>
                <a:noFill/>
              </a:ln>
              <a:solidFill>
                <a:schemeClr val="tx2"/>
              </a:solidFill>
              <a:effectLst/>
              <a:uLnTx/>
              <a:uFillTx/>
              <a:latin typeface="+mn-lt"/>
              <a:ea typeface="+mn-ea"/>
              <a:cs typeface="+mn-cs"/>
            </a:endParaRPr>
          </a:p>
        </p:txBody>
      </p:sp>
      <p:pic>
        <p:nvPicPr>
          <p:cNvPr id="225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9 CuadroTexto"/>
          <p:cNvSpPr txBox="1"/>
          <p:nvPr/>
        </p:nvSpPr>
        <p:spPr>
          <a:xfrm>
            <a:off x="395536" y="1785926"/>
            <a:ext cx="8496944" cy="4524315"/>
          </a:xfrm>
          <a:prstGeom prst="rect">
            <a:avLst/>
          </a:prstGeom>
          <a:noFill/>
        </p:spPr>
        <p:txBody>
          <a:bodyPr wrap="square" rtlCol="0">
            <a:spAutoFit/>
          </a:bodyPr>
          <a:lstStyle/>
          <a:p>
            <a:pPr algn="just"/>
            <a:r>
              <a:rPr lang="es-CO" b="1" dirty="0" smtClean="0">
                <a:solidFill>
                  <a:schemeClr val="accent6">
                    <a:lumMod val="10000"/>
                  </a:schemeClr>
                </a:solidFill>
                <a:latin typeface="Arial" pitchFamily="34" charset="0"/>
                <a:cs typeface="Arial" pitchFamily="34" charset="0"/>
              </a:rPr>
              <a:t>ARTICULO 71. Todos los actos administrativos que afecten las apropiaciones presupuestales deberán contar con certificados de disponibilidad </a:t>
            </a:r>
            <a:r>
              <a:rPr lang="es-CO" b="1" i="1" u="sng" dirty="0" smtClean="0">
                <a:solidFill>
                  <a:schemeClr val="accent6">
                    <a:lumMod val="10000"/>
                  </a:schemeClr>
                </a:solidFill>
                <a:latin typeface="Arial" pitchFamily="34" charset="0"/>
                <a:cs typeface="Arial" pitchFamily="34" charset="0"/>
              </a:rPr>
              <a:t>previos</a:t>
            </a:r>
            <a:r>
              <a:rPr lang="es-CO" b="1" dirty="0" smtClean="0">
                <a:solidFill>
                  <a:schemeClr val="accent6">
                    <a:lumMod val="10000"/>
                  </a:schemeClr>
                </a:solidFill>
                <a:latin typeface="Arial" pitchFamily="34" charset="0"/>
                <a:cs typeface="Arial" pitchFamily="34" charset="0"/>
              </a:rPr>
              <a:t> que garanticen la existencia de apropiación suficiente para atender estos gastos.</a:t>
            </a:r>
          </a:p>
          <a:p>
            <a:pPr algn="just"/>
            <a:r>
              <a:rPr lang="es-CO" b="1" dirty="0" smtClean="0">
                <a:solidFill>
                  <a:schemeClr val="accent6">
                    <a:lumMod val="10000"/>
                  </a:schemeClr>
                </a:solidFill>
                <a:latin typeface="Arial" pitchFamily="34" charset="0"/>
                <a:cs typeface="Arial" pitchFamily="34" charset="0"/>
              </a:rPr>
              <a:t>Igualmente, estos compromisos </a:t>
            </a:r>
            <a:r>
              <a:rPr lang="es-CO" b="1" i="1" u="sng" dirty="0" smtClean="0">
                <a:solidFill>
                  <a:schemeClr val="accent6">
                    <a:lumMod val="10000"/>
                  </a:schemeClr>
                </a:solidFill>
                <a:latin typeface="Arial" pitchFamily="34" charset="0"/>
                <a:cs typeface="Arial" pitchFamily="34" charset="0"/>
              </a:rPr>
              <a:t>deberán contar con registro presupuestal para que los recursos con él financiados no sean desviados a ningún otro fin.</a:t>
            </a:r>
          </a:p>
          <a:p>
            <a:pPr algn="just"/>
            <a:endParaRPr lang="es-CO" b="1" i="1" u="sng" dirty="0" smtClean="0">
              <a:solidFill>
                <a:schemeClr val="accent6">
                  <a:lumMod val="10000"/>
                </a:schemeClr>
              </a:solidFill>
              <a:latin typeface="Arial" pitchFamily="34" charset="0"/>
              <a:cs typeface="Arial" pitchFamily="34" charset="0"/>
            </a:endParaRPr>
          </a:p>
          <a:p>
            <a:pPr algn="just"/>
            <a:r>
              <a:rPr lang="es-CO" b="1" dirty="0" smtClean="0">
                <a:solidFill>
                  <a:schemeClr val="accent6">
                    <a:lumMod val="10000"/>
                  </a:schemeClr>
                </a:solidFill>
                <a:latin typeface="Arial" pitchFamily="34" charset="0"/>
                <a:cs typeface="Arial" pitchFamily="34" charset="0"/>
              </a:rPr>
              <a:t>En este registro se deberá indicar claramente el valor y el plazo de las prestaciones a las que haya lugar. </a:t>
            </a:r>
            <a:r>
              <a:rPr lang="es-CO" b="1" u="sng" dirty="0" smtClean="0">
                <a:solidFill>
                  <a:schemeClr val="accent6">
                    <a:lumMod val="10000"/>
                  </a:schemeClr>
                </a:solidFill>
                <a:latin typeface="Arial" pitchFamily="34" charset="0"/>
                <a:cs typeface="Arial" pitchFamily="34" charset="0"/>
              </a:rPr>
              <a:t>Esta operación es un requisito de perfeccionamiento de estos actos administrativos.</a:t>
            </a:r>
          </a:p>
          <a:p>
            <a:pPr algn="just"/>
            <a:r>
              <a:rPr lang="es-CO" b="1" dirty="0" smtClean="0">
                <a:solidFill>
                  <a:schemeClr val="accent6">
                    <a:lumMod val="10000"/>
                  </a:schemeClr>
                </a:solidFill>
                <a:latin typeface="Arial" pitchFamily="34" charset="0"/>
                <a:cs typeface="Arial" pitchFamily="34" charset="0"/>
              </a:rPr>
              <a:t>En consecuencia, ninguna autoridad podrá contraer obligaciones sobre apropiaciones inexistentes, o en exceso del saldo disponible, o sin la autorización previa del Confis o por quien éste delegue, para comprometer vigencias futuras y la adquisición de compromisos con cargo a los recursos del crédito autorizados.</a:t>
            </a:r>
            <a:endParaRPr lang="es-CO" b="1" dirty="0">
              <a:solidFill>
                <a:schemeClr val="accent6">
                  <a:lumMod val="10000"/>
                </a:schemeClr>
              </a:solidFill>
              <a:latin typeface="Arial" pitchFamily="34" charset="0"/>
              <a:cs typeface="Arial" pitchFamily="34" charset="0"/>
            </a:endParaRPr>
          </a:p>
        </p:txBody>
      </p:sp>
      <p:sp>
        <p:nvSpPr>
          <p:cNvPr id="11" name="10 Elipse"/>
          <p:cNvSpPr/>
          <p:nvPr/>
        </p:nvSpPr>
        <p:spPr>
          <a:xfrm>
            <a:off x="1785918" y="1000108"/>
            <a:ext cx="5786478" cy="64294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chemeClr val="tx2"/>
                </a:solidFill>
              </a:rPr>
              <a:t>Base legal    CDP  -   RP</a:t>
            </a:r>
            <a:endParaRPr lang="es-ES" sz="2800" b="1" dirty="0">
              <a:solidFill>
                <a:schemeClr val="tx2"/>
              </a:solidFill>
            </a:endParaRPr>
          </a:p>
        </p:txBody>
      </p:sp>
      <p:pic>
        <p:nvPicPr>
          <p:cNvPr id="4505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1" name="10 Elipse"/>
          <p:cNvSpPr/>
          <p:nvPr/>
        </p:nvSpPr>
        <p:spPr>
          <a:xfrm>
            <a:off x="1785918" y="1000108"/>
            <a:ext cx="5786478" cy="64294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chemeClr val="tx2"/>
                </a:solidFill>
              </a:rPr>
              <a:t>Base legal    PAC</a:t>
            </a:r>
            <a:endParaRPr lang="es-ES" sz="2800" b="1" dirty="0">
              <a:solidFill>
                <a:schemeClr val="tx2"/>
              </a:solidFill>
            </a:endParaRPr>
          </a:p>
        </p:txBody>
      </p:sp>
      <p:sp>
        <p:nvSpPr>
          <p:cNvPr id="8" name="7 CuadroTexto"/>
          <p:cNvSpPr txBox="1"/>
          <p:nvPr/>
        </p:nvSpPr>
        <p:spPr>
          <a:xfrm>
            <a:off x="571472" y="2285992"/>
            <a:ext cx="8104984" cy="3816429"/>
          </a:xfrm>
          <a:prstGeom prst="rect">
            <a:avLst/>
          </a:prstGeom>
          <a:noFill/>
        </p:spPr>
        <p:txBody>
          <a:bodyPr wrap="square" rtlCol="0">
            <a:spAutoFit/>
          </a:bodyPr>
          <a:lstStyle/>
          <a:p>
            <a:pPr algn="ctr"/>
            <a:r>
              <a:rPr lang="es-CO" sz="2400" b="1" dirty="0" smtClean="0">
                <a:solidFill>
                  <a:schemeClr val="accent6">
                    <a:lumMod val="10000"/>
                  </a:schemeClr>
                </a:solidFill>
                <a:effectLst>
                  <a:outerShdw blurRad="38100" dist="38100" dir="2700000" algn="tl">
                    <a:srgbClr val="000000">
                      <a:alpha val="43137"/>
                    </a:srgbClr>
                  </a:outerShdw>
                </a:effectLst>
                <a:latin typeface="Arial" pitchFamily="34" charset="0"/>
                <a:cs typeface="Arial" pitchFamily="34" charset="0"/>
              </a:rPr>
              <a:t>DEL PROGRAMA ANUAL MENSUALIZADO DE CAJA </a:t>
            </a:r>
          </a:p>
          <a:p>
            <a:endParaRPr lang="es-CO" dirty="0" smtClean="0"/>
          </a:p>
          <a:p>
            <a:pPr algn="just"/>
            <a:endParaRPr lang="es-CO" sz="2000" b="1" dirty="0" smtClean="0">
              <a:latin typeface="Arial" pitchFamily="34" charset="0"/>
              <a:cs typeface="Arial" pitchFamily="34" charset="0"/>
            </a:endParaRPr>
          </a:p>
          <a:p>
            <a:pPr algn="just"/>
            <a:r>
              <a:rPr lang="es-CO" b="1" dirty="0" smtClean="0">
                <a:solidFill>
                  <a:schemeClr val="tx2"/>
                </a:solidFill>
                <a:latin typeface="Arial" pitchFamily="34" charset="0"/>
                <a:cs typeface="Arial" pitchFamily="34" charset="0"/>
              </a:rPr>
              <a:t>ARTICULO 73. La ejecución de los gastos del Presupuesto General de la Nación se hará a través del Programa Anual Mensualizado de Caja, PAC.</a:t>
            </a:r>
          </a:p>
          <a:p>
            <a:pPr algn="just"/>
            <a:endParaRPr lang="es-CO" b="1" dirty="0" smtClean="0">
              <a:solidFill>
                <a:schemeClr val="tx2"/>
              </a:solidFill>
              <a:latin typeface="Arial" pitchFamily="34" charset="0"/>
              <a:cs typeface="Arial" pitchFamily="34" charset="0"/>
            </a:endParaRPr>
          </a:p>
          <a:p>
            <a:pPr algn="just"/>
            <a:r>
              <a:rPr lang="es-CO" b="1" dirty="0" smtClean="0">
                <a:solidFill>
                  <a:schemeClr val="tx2"/>
                </a:solidFill>
                <a:latin typeface="Arial" pitchFamily="34" charset="0"/>
                <a:cs typeface="Arial" pitchFamily="34" charset="0"/>
              </a:rPr>
              <a:t>Este es el instrumento mediante el cual se define el monto máximo mensual de fondos disponibles en la Cuenta única Nacional, para los órganos financiados con recursos de la Nación, y el monto máximo mensual de pagos de los establecimientos públicos del orden nacional en lo que se refiere a sus propios ingresos, con el fin de cumplir sus compromisos. En consecuencia, los pagos se harán teniendo en cuenta el PAC y se sujetarán a los montos aprobados en él.</a:t>
            </a:r>
            <a:endParaRPr lang="es-CO" b="1" dirty="0">
              <a:solidFill>
                <a:schemeClr val="tx2"/>
              </a:solidFill>
              <a:latin typeface="Arial" pitchFamily="34" charset="0"/>
              <a:cs typeface="Arial" pitchFamily="34" charset="0"/>
            </a:endParaRPr>
          </a:p>
        </p:txBody>
      </p:sp>
      <p:pic>
        <p:nvPicPr>
          <p:cNvPr id="4608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685800" y="1142984"/>
            <a:ext cx="7848600" cy="892552"/>
          </a:xfrm>
          <a:prstGeom prst="rect">
            <a:avLst/>
          </a:prstGeom>
          <a:noFill/>
          <a:ln w="12700">
            <a:noFill/>
            <a:miter lim="800000"/>
            <a:headEnd/>
            <a:tailEnd/>
          </a:ln>
          <a:effectLst/>
        </p:spPr>
        <p:txBody>
          <a:bodyPr wrap="square">
            <a:spAutoFit/>
          </a:bodyPr>
          <a:lstStyle/>
          <a:p>
            <a:pPr algn="ctr"/>
            <a:r>
              <a:rPr lang="es-CO" dirty="0">
                <a:latin typeface="Algerian" pitchFamily="82" charset="0"/>
              </a:rPr>
              <a:t> </a:t>
            </a:r>
            <a:r>
              <a:rPr lang="es-CO" sz="3600" b="1" dirty="0">
                <a:latin typeface="Tahoma" pitchFamily="34" charset="0"/>
                <a:ea typeface="Tahoma" pitchFamily="34" charset="0"/>
                <a:cs typeface="Tahoma" pitchFamily="34" charset="0"/>
              </a:rPr>
              <a:t>RESERVAS PRESUPUESTALES</a:t>
            </a:r>
          </a:p>
          <a:p>
            <a:pPr algn="ctr"/>
            <a:r>
              <a:rPr lang="es-CO" sz="1600" dirty="0">
                <a:latin typeface="Tahoma" pitchFamily="34" charset="0"/>
                <a:ea typeface="Tahoma" pitchFamily="34" charset="0"/>
                <a:cs typeface="Tahoma" pitchFamily="34" charset="0"/>
              </a:rPr>
              <a:t>(art. 8 Ley 819/2003)</a:t>
            </a:r>
          </a:p>
        </p:txBody>
      </p:sp>
      <p:sp>
        <p:nvSpPr>
          <p:cNvPr id="10" name="Text Box 6"/>
          <p:cNvSpPr txBox="1">
            <a:spLocks noChangeArrowheads="1"/>
          </p:cNvSpPr>
          <p:nvPr/>
        </p:nvSpPr>
        <p:spPr bwMode="auto">
          <a:xfrm>
            <a:off x="827088" y="2357430"/>
            <a:ext cx="7489825" cy="3693319"/>
          </a:xfrm>
          <a:prstGeom prst="rect">
            <a:avLst/>
          </a:prstGeom>
          <a:solidFill>
            <a:schemeClr val="accent5">
              <a:lumMod val="20000"/>
              <a:lumOff val="80000"/>
            </a:schemeClr>
          </a:solidFill>
          <a:ln w="12700">
            <a:solidFill>
              <a:schemeClr val="tx1"/>
            </a:solidFill>
            <a:miter lim="800000"/>
            <a:headEnd/>
            <a:tailEnd/>
          </a:ln>
          <a:effectLst/>
        </p:spPr>
        <p:txBody>
          <a:bodyPr wrap="square">
            <a:spAutoFit/>
          </a:bodyPr>
          <a:lstStyle/>
          <a:p>
            <a:pPr algn="just"/>
            <a:r>
              <a:rPr lang="es-CO" sz="2400" dirty="0"/>
              <a:t>La preparación y elaboración del presupuesto deberá  sujetarse al Marco Fiscal de Mediano Plazo, de manera que las apropiaciones puedan ejecutarse en su totalidad durante la vigencia fiscal correspondiente.</a:t>
            </a:r>
          </a:p>
          <a:p>
            <a:pPr algn="just"/>
            <a:endParaRPr lang="es-CO" sz="2400" dirty="0"/>
          </a:p>
          <a:p>
            <a:pPr algn="just"/>
            <a:r>
              <a:rPr lang="es-CO" sz="2400" dirty="0"/>
              <a:t>Los contratos que se celebren deberán tener como fecha máxima de ejecución el 31 de diciembre de la vigencia fiscal respectiva, de lo contrario deberán contar con autorización de vigencias futuras.</a:t>
            </a:r>
          </a:p>
          <a:p>
            <a:pPr algn="just"/>
            <a:endParaRPr lang="es-CO" dirty="0"/>
          </a:p>
        </p:txBody>
      </p:sp>
      <p:pic>
        <p:nvPicPr>
          <p:cNvPr id="481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0" y="1142984"/>
            <a:ext cx="9144000" cy="769441"/>
          </a:xfrm>
          <a:prstGeom prst="rect">
            <a:avLst/>
          </a:prstGeom>
          <a:noFill/>
          <a:ln w="12700">
            <a:noFill/>
            <a:miter lim="800000"/>
            <a:headEnd/>
            <a:tailEnd/>
          </a:ln>
          <a:effectLst/>
        </p:spPr>
        <p:txBody>
          <a:bodyPr wrap="square">
            <a:spAutoFit/>
          </a:bodyPr>
          <a:lstStyle/>
          <a:p>
            <a:pPr algn="ctr"/>
            <a:r>
              <a:rPr lang="es-CO" sz="2800" b="1" dirty="0" smtClean="0">
                <a:latin typeface="Tahoma" pitchFamily="34" charset="0"/>
                <a:ea typeface="Tahoma" pitchFamily="34" charset="0"/>
                <a:cs typeface="Tahoma" pitchFamily="34" charset="0"/>
              </a:rPr>
              <a:t>CONSTITUCION DE </a:t>
            </a:r>
            <a:r>
              <a:rPr lang="es-CO" sz="2800" b="1" dirty="0" smtClean="0">
                <a:latin typeface="Algerian" pitchFamily="82" charset="0"/>
              </a:rPr>
              <a:t> </a:t>
            </a:r>
            <a:r>
              <a:rPr lang="es-CO" sz="2800" b="1" dirty="0" smtClean="0">
                <a:latin typeface="Tahoma" pitchFamily="34" charset="0"/>
                <a:ea typeface="Tahoma" pitchFamily="34" charset="0"/>
                <a:cs typeface="Tahoma" pitchFamily="34" charset="0"/>
              </a:rPr>
              <a:t>RESERVAS PRESUPUESTALES</a:t>
            </a:r>
          </a:p>
          <a:p>
            <a:pPr algn="ctr"/>
            <a:r>
              <a:rPr lang="es-CO" sz="1600" dirty="0" smtClean="0">
                <a:latin typeface="Tahoma" pitchFamily="34" charset="0"/>
                <a:ea typeface="Tahoma" pitchFamily="34" charset="0"/>
                <a:cs typeface="Tahoma" pitchFamily="34" charset="0"/>
              </a:rPr>
              <a:t>(</a:t>
            </a:r>
            <a:r>
              <a:rPr lang="es-CO" sz="1600" dirty="0">
                <a:latin typeface="Tahoma" pitchFamily="34" charset="0"/>
                <a:ea typeface="Tahoma" pitchFamily="34" charset="0"/>
                <a:cs typeface="Tahoma" pitchFamily="34" charset="0"/>
              </a:rPr>
              <a:t>art. 8 Ley 819/2003)</a:t>
            </a:r>
          </a:p>
        </p:txBody>
      </p:sp>
      <p:sp>
        <p:nvSpPr>
          <p:cNvPr id="9" name="Text Box 6"/>
          <p:cNvSpPr txBox="1">
            <a:spLocks noChangeArrowheads="1"/>
          </p:cNvSpPr>
          <p:nvPr/>
        </p:nvSpPr>
        <p:spPr bwMode="auto">
          <a:xfrm>
            <a:off x="611188" y="2143116"/>
            <a:ext cx="7920037" cy="3985706"/>
          </a:xfrm>
          <a:prstGeom prst="rect">
            <a:avLst/>
          </a:prstGeom>
          <a:solidFill>
            <a:schemeClr val="accent5">
              <a:lumMod val="20000"/>
              <a:lumOff val="80000"/>
            </a:schemeClr>
          </a:solidFill>
          <a:ln w="12700">
            <a:solidFill>
              <a:schemeClr val="tx1"/>
            </a:solidFill>
            <a:miter lim="800000"/>
            <a:headEnd/>
            <a:tailEnd/>
          </a:ln>
          <a:effectLst/>
        </p:spPr>
        <p:txBody>
          <a:bodyPr wrap="square">
            <a:spAutoFit/>
          </a:bodyPr>
          <a:lstStyle/>
          <a:p>
            <a:pPr algn="just"/>
            <a:r>
              <a:rPr lang="es-ES_tradnl" sz="2300" dirty="0"/>
              <a:t>Se pueden constituir reservas,  para aquellos compromisos legalmente adquiridos, que tenían como vencimiento o fecha de entrega del bien o servicio  el 31 de diciembre de la vigencia,  de los cuales  por razones ajenas a la administración no se haya recibido a satisfacción el bien o servicio, siempre y cuando se cuente con el recurso disponible para atender el compromiso. </a:t>
            </a:r>
          </a:p>
          <a:p>
            <a:pPr algn="just"/>
            <a:r>
              <a:rPr lang="es-ES_tradnl" sz="2300" dirty="0"/>
              <a:t>Tales reservas  se podrán ejecutar con cargo al presupuesto de la vigencia que las originó; o con cargo al presupuesto de la vigencia fiscal siguiente, haciendo para ello las modificaciones presupuestales que se requieran, y siguiendo el trámite que corresponda a cada una de ellas.</a:t>
            </a:r>
            <a:endParaRPr lang="es-CO" sz="2300" dirty="0"/>
          </a:p>
        </p:txBody>
      </p:sp>
      <p:pic>
        <p:nvPicPr>
          <p:cNvPr id="4915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0" y="1142984"/>
            <a:ext cx="9144000" cy="769441"/>
          </a:xfrm>
          <a:prstGeom prst="rect">
            <a:avLst/>
          </a:prstGeom>
          <a:noFill/>
          <a:ln w="12700">
            <a:noFill/>
            <a:miter lim="800000"/>
            <a:headEnd/>
            <a:tailEnd/>
          </a:ln>
          <a:effectLst/>
        </p:spPr>
        <p:txBody>
          <a:bodyPr wrap="square">
            <a:spAutoFit/>
          </a:bodyPr>
          <a:lstStyle/>
          <a:p>
            <a:pPr algn="ctr"/>
            <a:r>
              <a:rPr lang="es-CO" sz="2800" b="1" dirty="0" smtClean="0">
                <a:latin typeface="Tahoma" pitchFamily="34" charset="0"/>
                <a:ea typeface="Tahoma" pitchFamily="34" charset="0"/>
                <a:cs typeface="Tahoma" pitchFamily="34" charset="0"/>
              </a:rPr>
              <a:t>CONSTITUCION DE </a:t>
            </a:r>
            <a:r>
              <a:rPr lang="es-CO" sz="2800" b="1" dirty="0" smtClean="0">
                <a:latin typeface="Algerian" pitchFamily="82" charset="0"/>
              </a:rPr>
              <a:t> </a:t>
            </a:r>
            <a:r>
              <a:rPr lang="es-CO" sz="2800" b="1" dirty="0" smtClean="0">
                <a:latin typeface="Tahoma" pitchFamily="34" charset="0"/>
                <a:ea typeface="Tahoma" pitchFamily="34" charset="0"/>
                <a:cs typeface="Tahoma" pitchFamily="34" charset="0"/>
              </a:rPr>
              <a:t>RESERVAS PRESUPUESTALES</a:t>
            </a:r>
          </a:p>
          <a:p>
            <a:pPr algn="ctr"/>
            <a:r>
              <a:rPr lang="es-CO" sz="1600" dirty="0" smtClean="0">
                <a:latin typeface="Tahoma" pitchFamily="34" charset="0"/>
                <a:ea typeface="Tahoma" pitchFamily="34" charset="0"/>
                <a:cs typeface="Tahoma" pitchFamily="34" charset="0"/>
              </a:rPr>
              <a:t>(</a:t>
            </a:r>
            <a:r>
              <a:rPr lang="es-CO" sz="1600" dirty="0">
                <a:latin typeface="Tahoma" pitchFamily="34" charset="0"/>
                <a:ea typeface="Tahoma" pitchFamily="34" charset="0"/>
                <a:cs typeface="Tahoma" pitchFamily="34" charset="0"/>
              </a:rPr>
              <a:t>art. 8 Ley 819/2003)</a:t>
            </a:r>
          </a:p>
        </p:txBody>
      </p:sp>
      <p:sp>
        <p:nvSpPr>
          <p:cNvPr id="9" name="Text Box 6"/>
          <p:cNvSpPr txBox="1">
            <a:spLocks noChangeArrowheads="1"/>
          </p:cNvSpPr>
          <p:nvPr/>
        </p:nvSpPr>
        <p:spPr bwMode="auto">
          <a:xfrm>
            <a:off x="611188" y="2143116"/>
            <a:ext cx="7920037" cy="3985706"/>
          </a:xfrm>
          <a:prstGeom prst="rect">
            <a:avLst/>
          </a:prstGeom>
          <a:solidFill>
            <a:schemeClr val="accent5">
              <a:lumMod val="20000"/>
              <a:lumOff val="80000"/>
            </a:schemeClr>
          </a:solidFill>
          <a:ln w="12700">
            <a:solidFill>
              <a:schemeClr val="tx1"/>
            </a:solidFill>
            <a:miter lim="800000"/>
            <a:headEnd/>
            <a:tailEnd/>
          </a:ln>
          <a:effectLst/>
        </p:spPr>
        <p:txBody>
          <a:bodyPr wrap="square">
            <a:spAutoFit/>
          </a:bodyPr>
          <a:lstStyle/>
          <a:p>
            <a:pPr algn="just"/>
            <a:r>
              <a:rPr lang="es-ES_tradnl" sz="2300" dirty="0"/>
              <a:t>Se pueden constituir reservas,  para aquellos compromisos legalmente adquiridos, que tenían como vencimiento o fecha de entrega del bien o servicio  el 31 de diciembre de la vigencia,  de los cuales  por razones ajenas a la administración no se haya recibido a satisfacción el bien o servicio, siempre y cuando se cuente con el recurso disponible para atender el compromiso. </a:t>
            </a:r>
          </a:p>
          <a:p>
            <a:pPr algn="just"/>
            <a:r>
              <a:rPr lang="es-ES_tradnl" sz="2300" dirty="0"/>
              <a:t>Tales reservas  se podrán ejecutar con cargo al presupuesto de la vigencia que las originó; o con cargo al presupuesto de la vigencia fiscal siguiente, haciendo para ello las modificaciones presupuestales que se requieran, y siguiendo el trámite que corresponda a cada una de ellas.</a:t>
            </a:r>
            <a:endParaRPr lang="es-CO" sz="2300" dirty="0"/>
          </a:p>
        </p:txBody>
      </p:sp>
      <p:pic>
        <p:nvPicPr>
          <p:cNvPr id="4915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700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4"/>
          <p:cNvSpPr>
            <a:spLocks noChangeArrowheads="1"/>
          </p:cNvSpPr>
          <p:nvPr/>
        </p:nvSpPr>
        <p:spPr bwMode="auto">
          <a:xfrm>
            <a:off x="609600" y="1000125"/>
            <a:ext cx="8137525" cy="661720"/>
          </a:xfrm>
          <a:prstGeom prst="rect">
            <a:avLst/>
          </a:prstGeom>
          <a:solidFill>
            <a:schemeClr val="accent6">
              <a:lumMod val="20000"/>
              <a:lumOff val="80000"/>
            </a:schemeClr>
          </a:solidFill>
          <a:ln w="12700">
            <a:solidFill>
              <a:schemeClr val="tx1"/>
            </a:solidFill>
            <a:miter lim="800000"/>
            <a:headEnd type="none" w="sm" len="sm"/>
            <a:tailEnd type="none" w="sm" len="sm"/>
          </a:ln>
        </p:spPr>
        <p:txBody>
          <a:bodyPr bIns="0">
            <a:spAutoFit/>
          </a:bodyPr>
          <a:lstStyle/>
          <a:p>
            <a:pPr algn="ctr"/>
            <a:r>
              <a:rPr lang="es-CO" sz="4000" b="1" dirty="0"/>
              <a:t>VIGENCIAS  FUTURAS</a:t>
            </a:r>
            <a:endParaRPr lang="es-ES" sz="4000" b="1" dirty="0"/>
          </a:p>
        </p:txBody>
      </p:sp>
      <p:sp>
        <p:nvSpPr>
          <p:cNvPr id="10" name="Rectangle 6"/>
          <p:cNvSpPr>
            <a:spLocks noChangeArrowheads="1"/>
          </p:cNvSpPr>
          <p:nvPr/>
        </p:nvSpPr>
        <p:spPr bwMode="auto">
          <a:xfrm>
            <a:off x="642910" y="1785926"/>
            <a:ext cx="8001056" cy="928694"/>
          </a:xfrm>
          <a:prstGeom prst="rect">
            <a:avLst/>
          </a:prstGeom>
          <a:noFill/>
          <a:ln w="9525">
            <a:noFill/>
            <a:miter lim="800000"/>
            <a:headEnd/>
            <a:tailEnd/>
          </a:ln>
        </p:spPr>
        <p:txBody>
          <a:bodyPr wrap="none" anchor="ctr"/>
          <a:lstStyle/>
          <a:p>
            <a:pPr algn="just" eaLnBrk="1" hangingPunct="1"/>
            <a:r>
              <a:rPr lang="es-CO" sz="1800" b="1" dirty="0" smtClean="0">
                <a:solidFill>
                  <a:schemeClr val="tx2"/>
                </a:solidFill>
                <a:cs typeface="Arial" pitchFamily="34" charset="0"/>
              </a:rPr>
              <a:t>Son </a:t>
            </a:r>
            <a:r>
              <a:rPr lang="es-CO" sz="1800" b="1" dirty="0">
                <a:solidFill>
                  <a:schemeClr val="tx2"/>
                </a:solidFill>
                <a:cs typeface="Arial" pitchFamily="34" charset="0"/>
              </a:rPr>
              <a:t>una autorización DE GASTO  para  vigencias  fiscales posteriores  a  la </a:t>
            </a:r>
            <a:r>
              <a:rPr lang="es-CO" sz="1800" b="1" dirty="0" smtClean="0">
                <a:solidFill>
                  <a:schemeClr val="tx2"/>
                </a:solidFill>
                <a:cs typeface="Arial" pitchFamily="34" charset="0"/>
              </a:rPr>
              <a:t>presente</a:t>
            </a:r>
            <a:r>
              <a:rPr lang="es-CO" sz="1800" b="1" dirty="0">
                <a:solidFill>
                  <a:schemeClr val="tx2"/>
                </a:solidFill>
                <a:cs typeface="Arial" pitchFamily="34" charset="0"/>
              </a:rPr>
              <a:t>, </a:t>
            </a:r>
            <a:endParaRPr lang="es-CO" sz="1800" b="1" dirty="0" smtClean="0">
              <a:solidFill>
                <a:schemeClr val="tx2"/>
              </a:solidFill>
              <a:cs typeface="Arial" pitchFamily="34" charset="0"/>
            </a:endParaRPr>
          </a:p>
          <a:p>
            <a:pPr algn="just" eaLnBrk="1" hangingPunct="1"/>
            <a:r>
              <a:rPr lang="es-CO" sz="1800" b="1" dirty="0" smtClean="0">
                <a:solidFill>
                  <a:schemeClr val="tx2"/>
                </a:solidFill>
                <a:cs typeface="Arial" pitchFamily="34" charset="0"/>
              </a:rPr>
              <a:t>cuyo </a:t>
            </a:r>
            <a:r>
              <a:rPr lang="es-CO" sz="1800" b="1" dirty="0">
                <a:solidFill>
                  <a:schemeClr val="tx2"/>
                </a:solidFill>
                <a:cs typeface="Arial" pitchFamily="34" charset="0"/>
              </a:rPr>
              <a:t>objetivo es asegurar la existencia de apropiación en presupuestos posteriores,  </a:t>
            </a:r>
          </a:p>
          <a:p>
            <a:pPr algn="just" eaLnBrk="1" hangingPunct="1"/>
            <a:r>
              <a:rPr lang="es-CO" sz="1800" b="1" dirty="0">
                <a:solidFill>
                  <a:schemeClr val="tx2"/>
                </a:solidFill>
                <a:cs typeface="Arial" pitchFamily="34" charset="0"/>
              </a:rPr>
              <a:t>que amparen compromisos previamente adquiridos y permitan su ejecución</a:t>
            </a:r>
            <a:r>
              <a:rPr lang="es-ES" sz="2000" b="1" dirty="0">
                <a:solidFill>
                  <a:schemeClr val="tx2"/>
                </a:solidFill>
                <a:cs typeface="Arial" pitchFamily="34" charset="0"/>
              </a:rPr>
              <a:t>.</a:t>
            </a:r>
          </a:p>
        </p:txBody>
      </p:sp>
      <p:sp>
        <p:nvSpPr>
          <p:cNvPr id="12" name="Text Box 6"/>
          <p:cNvSpPr txBox="1">
            <a:spLocks noChangeArrowheads="1"/>
          </p:cNvSpPr>
          <p:nvPr/>
        </p:nvSpPr>
        <p:spPr bwMode="auto">
          <a:xfrm>
            <a:off x="1649413" y="2786057"/>
            <a:ext cx="5583237" cy="369332"/>
          </a:xfrm>
          <a:prstGeom prst="rect">
            <a:avLst/>
          </a:prstGeom>
          <a:solidFill>
            <a:schemeClr val="accent5">
              <a:lumMod val="20000"/>
              <a:lumOff val="80000"/>
            </a:schemeClr>
          </a:solidFill>
          <a:ln w="9525">
            <a:solidFill>
              <a:schemeClr val="tx1"/>
            </a:solidFill>
            <a:miter lim="800000"/>
            <a:headEnd/>
            <a:tailEnd/>
          </a:ln>
        </p:spPr>
        <p:txBody>
          <a:bodyPr wrap="square">
            <a:spAutoFit/>
          </a:bodyPr>
          <a:lstStyle/>
          <a:p>
            <a:pPr algn="ctr"/>
            <a:r>
              <a:rPr lang="es-CO" b="1" dirty="0" smtClean="0">
                <a:solidFill>
                  <a:schemeClr val="tx2"/>
                </a:solidFill>
                <a:latin typeface="+mj-lt"/>
              </a:rPr>
              <a:t>DESARROLLO LEGAL</a:t>
            </a:r>
            <a:endParaRPr lang="es-ES" b="1" dirty="0">
              <a:solidFill>
                <a:schemeClr val="tx2"/>
              </a:solidFill>
              <a:latin typeface="+mj-lt"/>
            </a:endParaRPr>
          </a:p>
        </p:txBody>
      </p:sp>
      <p:sp>
        <p:nvSpPr>
          <p:cNvPr id="13" name="Text Box 6"/>
          <p:cNvSpPr txBox="1">
            <a:spLocks noChangeArrowheads="1"/>
          </p:cNvSpPr>
          <p:nvPr/>
        </p:nvSpPr>
        <p:spPr bwMode="auto">
          <a:xfrm>
            <a:off x="1214413" y="3214686"/>
            <a:ext cx="3082949" cy="707886"/>
          </a:xfrm>
          <a:prstGeom prst="rect">
            <a:avLst/>
          </a:prstGeom>
          <a:noFill/>
          <a:ln w="12700">
            <a:noFill/>
            <a:miter lim="800000"/>
            <a:headEnd/>
            <a:tailEnd/>
          </a:ln>
        </p:spPr>
        <p:txBody>
          <a:bodyPr wrap="square">
            <a:spAutoFit/>
          </a:bodyPr>
          <a:lstStyle/>
          <a:p>
            <a:pPr algn="ctr"/>
            <a:endParaRPr lang="es-CO" sz="2000" b="1" dirty="0" smtClean="0">
              <a:solidFill>
                <a:schemeClr val="tx2"/>
              </a:solidFill>
              <a:cs typeface="Arial" pitchFamily="34" charset="0"/>
            </a:endParaRPr>
          </a:p>
          <a:p>
            <a:pPr algn="ctr"/>
            <a:r>
              <a:rPr lang="es-CO" sz="2000" b="1" dirty="0" smtClean="0">
                <a:solidFill>
                  <a:schemeClr val="tx2"/>
                </a:solidFill>
                <a:cs typeface="Arial" pitchFamily="34" charset="0"/>
              </a:rPr>
              <a:t>O </a:t>
            </a:r>
            <a:r>
              <a:rPr lang="es-CO" sz="2000" b="1" dirty="0">
                <a:solidFill>
                  <a:schemeClr val="tx2"/>
                </a:solidFill>
                <a:cs typeface="Arial" pitchFamily="34" charset="0"/>
              </a:rPr>
              <a:t>R D I N A R I A S</a:t>
            </a:r>
            <a:endParaRPr lang="es-ES" sz="2000" b="1" dirty="0">
              <a:solidFill>
                <a:schemeClr val="tx2"/>
              </a:solidFill>
            </a:endParaRPr>
          </a:p>
        </p:txBody>
      </p:sp>
      <p:sp>
        <p:nvSpPr>
          <p:cNvPr id="14" name="Text Box 6"/>
          <p:cNvSpPr txBox="1">
            <a:spLocks noChangeArrowheads="1"/>
          </p:cNvSpPr>
          <p:nvPr/>
        </p:nvSpPr>
        <p:spPr bwMode="auto">
          <a:xfrm>
            <a:off x="4678363" y="3286124"/>
            <a:ext cx="3506787" cy="707886"/>
          </a:xfrm>
          <a:prstGeom prst="rect">
            <a:avLst/>
          </a:prstGeom>
          <a:noFill/>
          <a:ln w="12700">
            <a:noFill/>
            <a:miter lim="800000"/>
            <a:headEnd/>
            <a:tailEnd/>
          </a:ln>
        </p:spPr>
        <p:txBody>
          <a:bodyPr wrap="square">
            <a:spAutoFit/>
          </a:bodyPr>
          <a:lstStyle/>
          <a:p>
            <a:pPr algn="ctr"/>
            <a:endParaRPr lang="es-CO" sz="2000" b="1" dirty="0" smtClean="0">
              <a:solidFill>
                <a:schemeClr val="tx2"/>
              </a:solidFill>
              <a:cs typeface="Arial" pitchFamily="34" charset="0"/>
            </a:endParaRPr>
          </a:p>
          <a:p>
            <a:pPr algn="ctr"/>
            <a:r>
              <a:rPr lang="es-CO" sz="2000" b="1" dirty="0" smtClean="0">
                <a:solidFill>
                  <a:schemeClr val="tx2"/>
                </a:solidFill>
                <a:cs typeface="Arial" pitchFamily="34" charset="0"/>
              </a:rPr>
              <a:t>E </a:t>
            </a:r>
            <a:r>
              <a:rPr lang="es-CO" sz="2000" b="1" dirty="0">
                <a:solidFill>
                  <a:schemeClr val="tx2"/>
                </a:solidFill>
                <a:cs typeface="Arial" pitchFamily="34" charset="0"/>
              </a:rPr>
              <a:t>X C E P C I O N A L E S</a:t>
            </a:r>
            <a:endParaRPr lang="es-ES" sz="2000" b="1" dirty="0">
              <a:solidFill>
                <a:schemeClr val="tx2"/>
              </a:solidFill>
            </a:endParaRPr>
          </a:p>
        </p:txBody>
      </p:sp>
      <p:sp>
        <p:nvSpPr>
          <p:cNvPr id="15" name="Text Box 6"/>
          <p:cNvSpPr txBox="1">
            <a:spLocks noChangeArrowheads="1"/>
          </p:cNvSpPr>
          <p:nvPr/>
        </p:nvSpPr>
        <p:spPr bwMode="auto">
          <a:xfrm>
            <a:off x="935038" y="3743325"/>
            <a:ext cx="3506787" cy="368300"/>
          </a:xfrm>
          <a:prstGeom prst="rect">
            <a:avLst/>
          </a:prstGeom>
          <a:noFill/>
          <a:ln w="12700">
            <a:noFill/>
            <a:miter lim="800000"/>
            <a:headEnd/>
            <a:tailEnd/>
          </a:ln>
        </p:spPr>
        <p:txBody>
          <a:bodyPr>
            <a:spAutoFit/>
          </a:bodyPr>
          <a:lstStyle/>
          <a:p>
            <a:pPr algn="ctr"/>
            <a:r>
              <a:rPr lang="es-CO" sz="1800" b="1" dirty="0">
                <a:solidFill>
                  <a:schemeClr val="tx2"/>
                </a:solidFill>
                <a:cs typeface="Arial" pitchFamily="34" charset="0"/>
              </a:rPr>
              <a:t>ART. 9   LEY 179 DE 1994</a:t>
            </a:r>
            <a:endParaRPr lang="es-ES" sz="1800" b="1" dirty="0">
              <a:solidFill>
                <a:schemeClr val="tx2"/>
              </a:solidFill>
            </a:endParaRPr>
          </a:p>
        </p:txBody>
      </p:sp>
      <p:sp>
        <p:nvSpPr>
          <p:cNvPr id="16" name="Text Box 6"/>
          <p:cNvSpPr txBox="1">
            <a:spLocks noChangeArrowheads="1"/>
          </p:cNvSpPr>
          <p:nvPr/>
        </p:nvSpPr>
        <p:spPr bwMode="auto">
          <a:xfrm>
            <a:off x="4500562" y="3857628"/>
            <a:ext cx="3900489" cy="369332"/>
          </a:xfrm>
          <a:prstGeom prst="rect">
            <a:avLst/>
          </a:prstGeom>
          <a:noFill/>
          <a:ln w="12700">
            <a:noFill/>
            <a:miter lim="800000"/>
            <a:headEnd/>
            <a:tailEnd/>
          </a:ln>
        </p:spPr>
        <p:txBody>
          <a:bodyPr wrap="square">
            <a:spAutoFit/>
          </a:bodyPr>
          <a:lstStyle/>
          <a:p>
            <a:pPr algn="ctr"/>
            <a:r>
              <a:rPr lang="es-CO" sz="1800" b="1" dirty="0">
                <a:solidFill>
                  <a:schemeClr val="tx2"/>
                </a:solidFill>
                <a:cs typeface="Arial" pitchFamily="34" charset="0"/>
              </a:rPr>
              <a:t>ART. 3   LEY 225 DE 1995</a:t>
            </a:r>
            <a:endParaRPr lang="es-ES" sz="1800" b="1" dirty="0">
              <a:solidFill>
                <a:schemeClr val="tx2"/>
              </a:solidFill>
            </a:endParaRPr>
          </a:p>
        </p:txBody>
      </p:sp>
      <p:sp>
        <p:nvSpPr>
          <p:cNvPr id="17" name="Text Box 6"/>
          <p:cNvSpPr txBox="1">
            <a:spLocks noChangeArrowheads="1"/>
          </p:cNvSpPr>
          <p:nvPr/>
        </p:nvSpPr>
        <p:spPr bwMode="auto">
          <a:xfrm>
            <a:off x="1500166" y="4714884"/>
            <a:ext cx="5786478" cy="369332"/>
          </a:xfrm>
          <a:prstGeom prst="rect">
            <a:avLst/>
          </a:prstGeom>
          <a:solidFill>
            <a:schemeClr val="accent5">
              <a:lumMod val="20000"/>
              <a:lumOff val="80000"/>
            </a:schemeClr>
          </a:solidFill>
          <a:ln w="12700">
            <a:solidFill>
              <a:schemeClr val="tx1"/>
            </a:solidFill>
            <a:miter lim="800000"/>
            <a:headEnd/>
            <a:tailEnd/>
          </a:ln>
        </p:spPr>
        <p:txBody>
          <a:bodyPr wrap="square">
            <a:spAutoFit/>
          </a:bodyPr>
          <a:lstStyle/>
          <a:p>
            <a:pPr algn="ctr"/>
            <a:r>
              <a:rPr lang="es-CO" sz="1800" b="1" dirty="0">
                <a:solidFill>
                  <a:schemeClr val="tx2"/>
                </a:solidFill>
                <a:cs typeface="Arial" pitchFamily="34" charset="0"/>
              </a:rPr>
              <a:t>ART. 23 Y 24   DECRETO 111 DE 1996</a:t>
            </a:r>
            <a:endParaRPr lang="es-ES" sz="1800" b="1" dirty="0">
              <a:solidFill>
                <a:schemeClr val="tx2"/>
              </a:solidFill>
            </a:endParaRPr>
          </a:p>
        </p:txBody>
      </p:sp>
      <p:sp>
        <p:nvSpPr>
          <p:cNvPr id="19" name="Text Box 6"/>
          <p:cNvSpPr txBox="1">
            <a:spLocks noChangeArrowheads="1"/>
          </p:cNvSpPr>
          <p:nvPr/>
        </p:nvSpPr>
        <p:spPr bwMode="auto">
          <a:xfrm>
            <a:off x="935038" y="5643578"/>
            <a:ext cx="3506787" cy="369332"/>
          </a:xfrm>
          <a:prstGeom prst="rect">
            <a:avLst/>
          </a:prstGeom>
          <a:noFill/>
          <a:ln w="12700">
            <a:noFill/>
            <a:miter lim="800000"/>
            <a:headEnd/>
            <a:tailEnd/>
          </a:ln>
        </p:spPr>
        <p:txBody>
          <a:bodyPr wrap="square">
            <a:spAutoFit/>
          </a:bodyPr>
          <a:lstStyle/>
          <a:p>
            <a:pPr algn="ctr"/>
            <a:r>
              <a:rPr lang="es-CO" sz="1800" b="1" dirty="0">
                <a:solidFill>
                  <a:schemeClr val="tx2"/>
                </a:solidFill>
                <a:cs typeface="Arial" pitchFamily="34" charset="0"/>
              </a:rPr>
              <a:t>ART. 12   LEY 819 DE 2003</a:t>
            </a:r>
            <a:endParaRPr lang="es-ES" sz="1800" b="1" dirty="0">
              <a:solidFill>
                <a:schemeClr val="tx2"/>
              </a:solidFill>
            </a:endParaRPr>
          </a:p>
        </p:txBody>
      </p:sp>
      <p:sp>
        <p:nvSpPr>
          <p:cNvPr id="20" name="Text Box 6"/>
          <p:cNvSpPr txBox="1">
            <a:spLocks noChangeArrowheads="1"/>
          </p:cNvSpPr>
          <p:nvPr/>
        </p:nvSpPr>
        <p:spPr bwMode="auto">
          <a:xfrm>
            <a:off x="4214810" y="5643578"/>
            <a:ext cx="4500594" cy="369332"/>
          </a:xfrm>
          <a:prstGeom prst="rect">
            <a:avLst/>
          </a:prstGeom>
          <a:noFill/>
          <a:ln w="12700">
            <a:noFill/>
            <a:miter lim="800000"/>
            <a:headEnd/>
            <a:tailEnd/>
          </a:ln>
        </p:spPr>
        <p:txBody>
          <a:bodyPr wrap="square">
            <a:spAutoFit/>
          </a:bodyPr>
          <a:lstStyle/>
          <a:p>
            <a:pPr algn="ctr"/>
            <a:r>
              <a:rPr lang="es-CO" sz="1800" b="1" dirty="0">
                <a:solidFill>
                  <a:schemeClr val="tx2"/>
                </a:solidFill>
              </a:rPr>
              <a:t>LEY 1483 DE 2011</a:t>
            </a:r>
            <a:endParaRPr lang="es-ES" sz="1800" b="1" dirty="0">
              <a:solidFill>
                <a:schemeClr val="tx2"/>
              </a:solidFill>
            </a:endParaRPr>
          </a:p>
        </p:txBody>
      </p:sp>
      <p:sp>
        <p:nvSpPr>
          <p:cNvPr id="21" name="20 Elipse"/>
          <p:cNvSpPr/>
          <p:nvPr/>
        </p:nvSpPr>
        <p:spPr>
          <a:xfrm>
            <a:off x="1357290" y="3286124"/>
            <a:ext cx="2928958" cy="12144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4857752" y="3286124"/>
            <a:ext cx="2928958" cy="1143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4" name="23 Conector recto de flecha"/>
          <p:cNvCxnSpPr/>
          <p:nvPr/>
        </p:nvCxnSpPr>
        <p:spPr>
          <a:xfrm rot="16200000" flipH="1">
            <a:off x="3929058" y="4429132"/>
            <a:ext cx="214314" cy="2143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rot="10800000" flipV="1">
            <a:off x="5214942" y="4429132"/>
            <a:ext cx="285752" cy="2143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26 Flecha curvada hacia la derecha"/>
          <p:cNvSpPr/>
          <p:nvPr/>
        </p:nvSpPr>
        <p:spPr>
          <a:xfrm>
            <a:off x="714348" y="4000504"/>
            <a:ext cx="571504" cy="192882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32" name="31 Flecha curvada hacia la izquierda"/>
          <p:cNvSpPr/>
          <p:nvPr/>
        </p:nvSpPr>
        <p:spPr>
          <a:xfrm>
            <a:off x="7786710" y="4143380"/>
            <a:ext cx="642942" cy="18573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pic>
        <p:nvPicPr>
          <p:cNvPr id="5017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0" y="895350"/>
            <a:ext cx="9358313" cy="461665"/>
          </a:xfrm>
          <a:prstGeom prst="rect">
            <a:avLst/>
          </a:prstGeom>
          <a:noFill/>
          <a:ln w="12700">
            <a:noFill/>
            <a:miter lim="800000"/>
            <a:headEnd/>
            <a:tailEnd/>
          </a:ln>
        </p:spPr>
        <p:txBody>
          <a:bodyPr wrap="square">
            <a:spAutoFit/>
          </a:bodyPr>
          <a:lstStyle/>
          <a:p>
            <a:pPr algn="ctr"/>
            <a:r>
              <a:rPr lang="es-CO" sz="2400" b="1" dirty="0">
                <a:solidFill>
                  <a:srgbClr val="002060"/>
                </a:solidFill>
                <a:latin typeface="Arial" pitchFamily="34" charset="0"/>
                <a:cs typeface="Arial" pitchFamily="34" charset="0"/>
              </a:rPr>
              <a:t>VIGENCIAS </a:t>
            </a:r>
            <a:r>
              <a:rPr lang="es-CO" sz="2400" b="1" dirty="0" smtClean="0">
                <a:solidFill>
                  <a:srgbClr val="002060"/>
                </a:solidFill>
                <a:latin typeface="Arial" pitchFamily="34" charset="0"/>
                <a:cs typeface="Arial" pitchFamily="34" charset="0"/>
              </a:rPr>
              <a:t>FUTURAS</a:t>
            </a:r>
            <a:endParaRPr lang="es-ES" sz="2400" b="1" dirty="0">
              <a:solidFill>
                <a:srgbClr val="002060"/>
              </a:solidFill>
              <a:latin typeface="Arial" pitchFamily="34" charset="0"/>
              <a:cs typeface="Arial" pitchFamily="34" charset="0"/>
            </a:endParaRPr>
          </a:p>
        </p:txBody>
      </p:sp>
      <p:sp>
        <p:nvSpPr>
          <p:cNvPr id="11" name="Text Box 6"/>
          <p:cNvSpPr txBox="1">
            <a:spLocks noChangeArrowheads="1"/>
          </p:cNvSpPr>
          <p:nvPr/>
        </p:nvSpPr>
        <p:spPr bwMode="auto">
          <a:xfrm>
            <a:off x="107505" y="1556792"/>
            <a:ext cx="8928990" cy="2862322"/>
          </a:xfrm>
          <a:prstGeom prst="rect">
            <a:avLst/>
          </a:prstGeom>
          <a:solidFill>
            <a:srgbClr val="81EAEF"/>
          </a:solidFill>
          <a:ln w="19050">
            <a:solidFill>
              <a:schemeClr val="tx1"/>
            </a:solidFill>
            <a:miter lim="800000"/>
            <a:headEnd/>
            <a:tailEnd/>
          </a:ln>
        </p:spPr>
        <p:txBody>
          <a:bodyPr wrap="square">
            <a:spAutoFit/>
          </a:bodyPr>
          <a:lstStyle/>
          <a:p>
            <a:pPr algn="just"/>
            <a:r>
              <a:rPr lang="es-CO" b="1" dirty="0">
                <a:cs typeface="Arial" charset="0"/>
              </a:rPr>
              <a:t>El plazo de la vigencia futura </a:t>
            </a:r>
            <a:r>
              <a:rPr lang="es-CO" b="1" dirty="0">
                <a:solidFill>
                  <a:srgbClr val="FF0000"/>
                </a:solidFill>
                <a:cs typeface="Arial" charset="0"/>
              </a:rPr>
              <a:t>va atado al período de ejecución del proyecto y no al de financiación del mismo,</a:t>
            </a:r>
            <a:r>
              <a:rPr lang="es-CO" b="1" dirty="0">
                <a:cs typeface="Arial" charset="0"/>
              </a:rPr>
              <a:t> aunque se debe identificar la fuente que servirá de financiación de la Vigencia Futura.</a:t>
            </a:r>
          </a:p>
          <a:p>
            <a:pPr algn="just"/>
            <a:endParaRPr lang="es-CO" b="1" dirty="0">
              <a:cs typeface="Arial" charset="0"/>
            </a:endParaRPr>
          </a:p>
          <a:p>
            <a:pPr algn="just"/>
            <a:r>
              <a:rPr lang="es-CO" b="1" dirty="0">
                <a:cs typeface="Arial" charset="0"/>
              </a:rPr>
              <a:t>La fuente de financiación de la vigencia futura pueden ser recursos propios, caso en el cual no requiere ninguna otra autorización; o  recursos del crédito,  caso en el cual además de la autorización de la vigencia futura para el gasto, requerirán de las autorizaciones de endeudamiento (Crédito = ingreso), y contar con los indicadores y requisitos que acrediten la capacidad de pago.  (Solvencia – Sostenibilidad – Superávit Primario  y en algunos casos calificación de riesgo)</a:t>
            </a:r>
            <a:endParaRPr lang="es-ES" b="1" dirty="0"/>
          </a:p>
        </p:txBody>
      </p:sp>
      <p:sp>
        <p:nvSpPr>
          <p:cNvPr id="12" name="Text Box 6"/>
          <p:cNvSpPr txBox="1">
            <a:spLocks noChangeArrowheads="1"/>
          </p:cNvSpPr>
          <p:nvPr/>
        </p:nvSpPr>
        <p:spPr bwMode="auto">
          <a:xfrm>
            <a:off x="107504" y="4643446"/>
            <a:ext cx="8928991" cy="1938992"/>
          </a:xfrm>
          <a:prstGeom prst="rect">
            <a:avLst/>
          </a:prstGeom>
          <a:solidFill>
            <a:srgbClr val="81EAEF"/>
          </a:solidFill>
          <a:ln w="19050">
            <a:solidFill>
              <a:schemeClr val="tx1"/>
            </a:solidFill>
            <a:miter lim="800000"/>
            <a:headEnd/>
            <a:tailEnd/>
          </a:ln>
        </p:spPr>
        <p:txBody>
          <a:bodyPr wrap="square">
            <a:spAutoFit/>
          </a:bodyPr>
          <a:lstStyle/>
          <a:p>
            <a:pPr algn="just"/>
            <a:r>
              <a:rPr lang="es-CO" sz="2000" b="1" dirty="0">
                <a:cs typeface="Arial" charset="0"/>
              </a:rPr>
              <a:t>Las Vigencias futuras, se distinguen de las operaciones de crédito público,</a:t>
            </a:r>
            <a:r>
              <a:rPr lang="es-CO" sz="2000" b="1" dirty="0">
                <a:solidFill>
                  <a:schemeClr val="accent2"/>
                </a:solidFill>
                <a:cs typeface="Arial" charset="0"/>
              </a:rPr>
              <a:t> </a:t>
            </a:r>
            <a:r>
              <a:rPr lang="es-CO" sz="2000" b="1" dirty="0">
                <a:solidFill>
                  <a:srgbClr val="FF0000"/>
                </a:solidFill>
                <a:cs typeface="Arial" charset="0"/>
              </a:rPr>
              <a:t>porque éstas últimas son en esencia una operación de ingreso</a:t>
            </a:r>
            <a:r>
              <a:rPr lang="es-CO" sz="2000" b="1" dirty="0">
                <a:solidFill>
                  <a:schemeClr val="accent2"/>
                </a:solidFill>
                <a:cs typeface="Arial" charset="0"/>
              </a:rPr>
              <a:t> </a:t>
            </a:r>
            <a:r>
              <a:rPr lang="es-CO" sz="2000" b="1" dirty="0">
                <a:cs typeface="Arial" charset="0"/>
              </a:rPr>
              <a:t>(aunque llevan asociado un gasto por concepto de servicio de la deuda), </a:t>
            </a:r>
            <a:r>
              <a:rPr lang="es-CO" sz="2000" b="1" dirty="0">
                <a:solidFill>
                  <a:srgbClr val="FF0000"/>
                </a:solidFill>
                <a:cs typeface="Arial" charset="0"/>
              </a:rPr>
              <a:t>y no de gasto, como lo son las vigencias futuras</a:t>
            </a:r>
            <a:r>
              <a:rPr lang="es-CO" sz="2000" b="1" dirty="0">
                <a:solidFill>
                  <a:schemeClr val="accent2"/>
                </a:solidFill>
                <a:cs typeface="Arial" charset="0"/>
              </a:rPr>
              <a:t> </a:t>
            </a:r>
            <a:r>
              <a:rPr lang="es-CO" sz="2000" b="1" dirty="0">
                <a:cs typeface="Arial" charset="0"/>
              </a:rPr>
              <a:t>y por lo tanto para tomar un crédito no se requiere autorización de vigencia futura, pero deben cumplir con todos los requisitos para el endeudamiento. (Ley 358 de 1997, Ley 617 de 2000 y ley 819 de 2003)</a:t>
            </a:r>
            <a:endParaRPr lang="es-ES" sz="2000" b="1" dirty="0"/>
          </a:p>
        </p:txBody>
      </p:sp>
      <p:pic>
        <p:nvPicPr>
          <p:cNvPr id="5120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0" y="895350"/>
            <a:ext cx="9358313" cy="461665"/>
          </a:xfrm>
          <a:prstGeom prst="rect">
            <a:avLst/>
          </a:prstGeom>
          <a:noFill/>
          <a:ln w="12700">
            <a:noFill/>
            <a:miter lim="800000"/>
            <a:headEnd/>
            <a:tailEnd/>
          </a:ln>
        </p:spPr>
        <p:txBody>
          <a:bodyPr wrap="square">
            <a:spAutoFit/>
          </a:bodyPr>
          <a:lstStyle/>
          <a:p>
            <a:pPr algn="ctr"/>
            <a:r>
              <a:rPr lang="es-CO" sz="2400" b="1" dirty="0">
                <a:solidFill>
                  <a:srgbClr val="002060"/>
                </a:solidFill>
                <a:latin typeface="Arial" pitchFamily="34" charset="0"/>
                <a:cs typeface="Arial" pitchFamily="34" charset="0"/>
              </a:rPr>
              <a:t>VIGENCIAS </a:t>
            </a:r>
            <a:r>
              <a:rPr lang="es-CO" sz="2400" b="1" dirty="0" smtClean="0">
                <a:solidFill>
                  <a:srgbClr val="002060"/>
                </a:solidFill>
                <a:latin typeface="Arial" pitchFamily="34" charset="0"/>
                <a:cs typeface="Arial" pitchFamily="34" charset="0"/>
              </a:rPr>
              <a:t>FUTURAS</a:t>
            </a:r>
            <a:endParaRPr lang="es-ES" sz="2400" b="1" dirty="0">
              <a:solidFill>
                <a:srgbClr val="002060"/>
              </a:solidFill>
              <a:latin typeface="Arial" pitchFamily="34" charset="0"/>
              <a:cs typeface="Arial" pitchFamily="34" charset="0"/>
            </a:endParaRPr>
          </a:p>
        </p:txBody>
      </p:sp>
      <p:sp>
        <p:nvSpPr>
          <p:cNvPr id="11" name="Text Box 6"/>
          <p:cNvSpPr txBox="1">
            <a:spLocks noChangeArrowheads="1"/>
          </p:cNvSpPr>
          <p:nvPr/>
        </p:nvSpPr>
        <p:spPr bwMode="auto">
          <a:xfrm>
            <a:off x="467544" y="1556792"/>
            <a:ext cx="8100900" cy="4893647"/>
          </a:xfrm>
          <a:prstGeom prst="rect">
            <a:avLst/>
          </a:prstGeom>
          <a:solidFill>
            <a:srgbClr val="81EAEF"/>
          </a:solidFill>
          <a:ln w="19050">
            <a:solidFill>
              <a:schemeClr val="tx1"/>
            </a:solidFill>
            <a:miter lim="800000"/>
            <a:headEnd/>
            <a:tailEnd/>
          </a:ln>
        </p:spPr>
        <p:txBody>
          <a:bodyPr wrap="square">
            <a:spAutoFit/>
          </a:bodyPr>
          <a:lstStyle/>
          <a:p>
            <a:pPr algn="just"/>
            <a:r>
              <a:rPr lang="es-CO" sz="2400" b="1" dirty="0">
                <a:cs typeface="Arial" charset="0"/>
              </a:rPr>
              <a:t>El plazo de la vigencia futura </a:t>
            </a:r>
            <a:r>
              <a:rPr lang="es-CO" sz="2400" b="1" dirty="0">
                <a:solidFill>
                  <a:srgbClr val="FF0000"/>
                </a:solidFill>
                <a:cs typeface="Arial" charset="0"/>
              </a:rPr>
              <a:t>va atado al período de ejecución del proyecto y no al de financiación del mismo,</a:t>
            </a:r>
            <a:r>
              <a:rPr lang="es-CO" sz="2400" b="1" dirty="0">
                <a:cs typeface="Arial" charset="0"/>
              </a:rPr>
              <a:t> aunque se debe identificar la fuente que servirá de financiación de la Vigencia Futura.</a:t>
            </a:r>
          </a:p>
          <a:p>
            <a:pPr algn="just"/>
            <a:endParaRPr lang="es-CO" sz="2400" b="1" dirty="0">
              <a:cs typeface="Arial" charset="0"/>
            </a:endParaRPr>
          </a:p>
          <a:p>
            <a:pPr algn="just"/>
            <a:r>
              <a:rPr lang="es-CO" sz="2400" b="1" dirty="0">
                <a:cs typeface="Arial" charset="0"/>
              </a:rPr>
              <a:t>La fuente de financiación de la vigencia futura pueden ser recursos propios, caso en el cual no requiere ninguna otra autorización; o  recursos del crédito,  caso en el cual además de la autorización de la vigencia futura para el gasto, requerirán de las autorizaciones de endeudamiento (Crédito = ingreso), y contar con los indicadores y requisitos que acrediten la capacidad de pago.  (Solvencia – Sostenibilidad – Superávit Primario  y en algunos casos calificación de riesgo)</a:t>
            </a:r>
            <a:endParaRPr lang="es-ES" sz="2400" b="1" dirty="0"/>
          </a:p>
        </p:txBody>
      </p:sp>
      <p:pic>
        <p:nvPicPr>
          <p:cNvPr id="5120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1973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2" name="1 Elipse"/>
          <p:cNvSpPr/>
          <p:nvPr/>
        </p:nvSpPr>
        <p:spPr>
          <a:xfrm>
            <a:off x="1115616" y="1556792"/>
            <a:ext cx="1944216" cy="1728192"/>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Ley 617 de 2000</a:t>
            </a:r>
            <a:endParaRPr lang="es-CO" sz="2400" b="1" dirty="0"/>
          </a:p>
        </p:txBody>
      </p:sp>
      <p:sp>
        <p:nvSpPr>
          <p:cNvPr id="3" name="2 Flecha derecha"/>
          <p:cNvSpPr/>
          <p:nvPr/>
        </p:nvSpPr>
        <p:spPr>
          <a:xfrm>
            <a:off x="3563888" y="1556792"/>
            <a:ext cx="97840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Flecha derecha"/>
          <p:cNvSpPr/>
          <p:nvPr/>
        </p:nvSpPr>
        <p:spPr>
          <a:xfrm>
            <a:off x="3563888" y="2204864"/>
            <a:ext cx="9784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Flecha derecha"/>
          <p:cNvSpPr/>
          <p:nvPr/>
        </p:nvSpPr>
        <p:spPr>
          <a:xfrm>
            <a:off x="3555504" y="2852936"/>
            <a:ext cx="97840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Rectángulo"/>
          <p:cNvSpPr/>
          <p:nvPr/>
        </p:nvSpPr>
        <p:spPr>
          <a:xfrm>
            <a:off x="4716016" y="1484784"/>
            <a:ext cx="3960440" cy="504056"/>
          </a:xfrm>
          <a:prstGeom prst="rect">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Estableció transición  2001 - 2004</a:t>
            </a:r>
            <a:endParaRPr lang="es-CO" sz="2000" b="1" dirty="0"/>
          </a:p>
        </p:txBody>
      </p:sp>
      <p:sp>
        <p:nvSpPr>
          <p:cNvPr id="14" name="13 Rectángulo"/>
          <p:cNvSpPr/>
          <p:nvPr/>
        </p:nvSpPr>
        <p:spPr>
          <a:xfrm>
            <a:off x="4716016" y="2173052"/>
            <a:ext cx="3960440" cy="535868"/>
          </a:xfrm>
          <a:prstGeom prst="rect">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Determinó Cuotas de Fiscalización </a:t>
            </a:r>
            <a:endParaRPr lang="es-CO" sz="2000" b="1" dirty="0"/>
          </a:p>
        </p:txBody>
      </p:sp>
      <p:sp>
        <p:nvSpPr>
          <p:cNvPr id="15" name="14 Rectángulo"/>
          <p:cNvSpPr/>
          <p:nvPr/>
        </p:nvSpPr>
        <p:spPr>
          <a:xfrm>
            <a:off x="4716016" y="2852936"/>
            <a:ext cx="3960440" cy="576064"/>
          </a:xfrm>
          <a:prstGeom prst="rect">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Limites al ajuste anual - Ejecutado</a:t>
            </a:r>
            <a:endParaRPr lang="es-CO" sz="2000" b="1" dirty="0"/>
          </a:p>
        </p:txBody>
      </p:sp>
      <p:sp>
        <p:nvSpPr>
          <p:cNvPr id="17" name="16 Rectángulo"/>
          <p:cNvSpPr/>
          <p:nvPr/>
        </p:nvSpPr>
        <p:spPr>
          <a:xfrm>
            <a:off x="2483768" y="3717032"/>
            <a:ext cx="6192688" cy="2543599"/>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u="sng" dirty="0">
                <a:solidFill>
                  <a:schemeClr val="tx1"/>
                </a:solidFill>
              </a:rPr>
              <a:t>“Artículo 1. Fortalecimiento del </a:t>
            </a:r>
            <a:r>
              <a:rPr lang="es-CO" b="1" u="sng" dirty="0">
                <a:solidFill>
                  <a:schemeClr val="accent6">
                    <a:lumMod val="75000"/>
                  </a:schemeClr>
                </a:solidFill>
                <a:effectLst>
                  <a:outerShdw blurRad="38100" dist="38100" dir="2700000" algn="tl">
                    <a:srgbClr val="000000">
                      <a:alpha val="43137"/>
                    </a:srgbClr>
                  </a:outerShdw>
                </a:effectLst>
              </a:rPr>
              <a:t>Control Fiscal de las Contralorías Departamentales</a:t>
            </a:r>
            <a:r>
              <a:rPr lang="es-CO" u="sng" dirty="0">
                <a:solidFill>
                  <a:schemeClr val="accent6">
                    <a:lumMod val="75000"/>
                  </a:schemeClr>
                </a:solidFill>
              </a:rPr>
              <a:t>.</a:t>
            </a:r>
            <a:r>
              <a:rPr lang="es-CO" dirty="0"/>
              <a:t> </a:t>
            </a:r>
            <a:r>
              <a:rPr lang="es-CO" dirty="0">
                <a:solidFill>
                  <a:schemeClr val="tx1"/>
                </a:solidFill>
              </a:rPr>
              <a:t>El límite de gastos previsto en el artículo 9° de </a:t>
            </a:r>
            <a:r>
              <a:rPr lang="es-CO" dirty="0" smtClean="0">
                <a:solidFill>
                  <a:schemeClr val="tx1"/>
                </a:solidFill>
              </a:rPr>
              <a:t>la </a:t>
            </a:r>
            <a:r>
              <a:rPr lang="es-CO" dirty="0">
                <a:solidFill>
                  <a:schemeClr val="tx1"/>
                </a:solidFill>
              </a:rPr>
              <a:t>Ley 617 de 2000 para la vigencia de 2001, seguirá calculándose en forma permanente. Las cuotas de fiscalización correspondientes al punto dos por ciento (0.2%) a cargo de las entidades descentralizadas del orden Departamental, serán adicionadas a los presupuestos de las respectivas Contralorías Departamentales.</a:t>
            </a:r>
            <a:r>
              <a:rPr lang="es-CO" dirty="0"/>
              <a:t> </a:t>
            </a:r>
            <a:r>
              <a:rPr lang="es-CO" i="1" u="sng" dirty="0">
                <a:solidFill>
                  <a:schemeClr val="accent6">
                    <a:lumMod val="75000"/>
                  </a:schemeClr>
                </a:solidFill>
                <a:effectLst>
                  <a:outerShdw blurRad="38100" dist="38100" dir="2700000" algn="tl">
                    <a:srgbClr val="000000">
                      <a:alpha val="43137"/>
                    </a:srgbClr>
                  </a:outerShdw>
                </a:effectLst>
              </a:rPr>
              <a:t>Entiéndase como la única fórmula para el cálculo del presupuesto de las Contralorías Departamentales.</a:t>
            </a:r>
            <a:r>
              <a:rPr lang="es-CO" dirty="0">
                <a:solidFill>
                  <a:schemeClr val="accent6">
                    <a:lumMod val="75000"/>
                  </a:schemeClr>
                </a:solidFill>
                <a:effectLst>
                  <a:outerShdw blurRad="38100" dist="38100" dir="2700000" algn="tl">
                    <a:srgbClr val="000000">
                      <a:alpha val="43137"/>
                    </a:srgbClr>
                  </a:outerShdw>
                </a:effectLst>
              </a:rPr>
              <a:t>” </a:t>
            </a:r>
            <a:endParaRPr lang="es-CO" sz="1600" dirty="0">
              <a:solidFill>
                <a:schemeClr val="accent6">
                  <a:lumMod val="75000"/>
                </a:schemeClr>
              </a:solidFill>
              <a:effectLst>
                <a:outerShdw blurRad="38100" dist="38100" dir="2700000" algn="tl">
                  <a:srgbClr val="000000">
                    <a:alpha val="43137"/>
                  </a:srgbClr>
                </a:outerShdw>
              </a:effectLst>
            </a:endParaRPr>
          </a:p>
        </p:txBody>
      </p:sp>
      <p:sp>
        <p:nvSpPr>
          <p:cNvPr id="13" name="12 Elipse"/>
          <p:cNvSpPr/>
          <p:nvPr/>
        </p:nvSpPr>
        <p:spPr>
          <a:xfrm>
            <a:off x="251520" y="4437112"/>
            <a:ext cx="1656184" cy="1152128"/>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Ley 1416 de 2010</a:t>
            </a:r>
            <a:endParaRPr lang="es-CO" b="1" dirty="0"/>
          </a:p>
        </p:txBody>
      </p:sp>
      <p:sp>
        <p:nvSpPr>
          <p:cNvPr id="16" name="15 Flecha derecha"/>
          <p:cNvSpPr/>
          <p:nvPr/>
        </p:nvSpPr>
        <p:spPr>
          <a:xfrm>
            <a:off x="2087724" y="4662848"/>
            <a:ext cx="234026" cy="700656"/>
          </a:xfrm>
          <a:prstGeom prst="rightArrow">
            <a:avLst>
              <a:gd name="adj1" fmla="val 50000"/>
              <a:gd name="adj2" fmla="val 540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261205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500063" y="890588"/>
            <a:ext cx="8094662" cy="738664"/>
          </a:xfrm>
          <a:prstGeom prst="rect">
            <a:avLst/>
          </a:prstGeom>
          <a:noFill/>
          <a:ln w="12700">
            <a:noFill/>
            <a:miter lim="800000"/>
            <a:headEnd/>
            <a:tailEnd/>
          </a:ln>
        </p:spPr>
        <p:txBody>
          <a:bodyPr>
            <a:spAutoFit/>
          </a:bodyPr>
          <a:lstStyle/>
          <a:p>
            <a:pPr algn="ctr"/>
            <a:r>
              <a:rPr lang="es-CO" sz="2400" b="1" dirty="0">
                <a:latin typeface="Arial" pitchFamily="34" charset="0"/>
                <a:cs typeface="Arial" pitchFamily="34" charset="0"/>
              </a:rPr>
              <a:t>VIGENCIAS FUTURAS ORDINARIAS</a:t>
            </a:r>
          </a:p>
          <a:p>
            <a:pPr algn="ctr"/>
            <a:r>
              <a:rPr lang="es-CO" b="1" dirty="0">
                <a:latin typeface="Arial" pitchFamily="34" charset="0"/>
                <a:cs typeface="Arial" pitchFamily="34" charset="0"/>
              </a:rPr>
              <a:t>(ART. 12 LEY 819/2003)</a:t>
            </a:r>
            <a:endParaRPr lang="es-ES" b="1" dirty="0">
              <a:latin typeface="Arial" pitchFamily="34" charset="0"/>
              <a:cs typeface="Arial" pitchFamily="34" charset="0"/>
            </a:endParaRPr>
          </a:p>
        </p:txBody>
      </p:sp>
      <p:sp>
        <p:nvSpPr>
          <p:cNvPr id="10" name="Text Box 7"/>
          <p:cNvSpPr txBox="1">
            <a:spLocks noChangeArrowheads="1"/>
          </p:cNvSpPr>
          <p:nvPr/>
        </p:nvSpPr>
        <p:spPr bwMode="auto">
          <a:xfrm>
            <a:off x="928662" y="1285860"/>
            <a:ext cx="7429552" cy="2492990"/>
          </a:xfrm>
          <a:prstGeom prst="rect">
            <a:avLst/>
          </a:prstGeom>
          <a:noFill/>
          <a:ln w="12700">
            <a:noFill/>
            <a:miter lim="800000"/>
            <a:headEnd/>
            <a:tailEnd/>
          </a:ln>
        </p:spPr>
        <p:txBody>
          <a:bodyPr wrap="square">
            <a:spAutoFit/>
          </a:bodyPr>
          <a:lstStyle/>
          <a:p>
            <a:pPr>
              <a:tabLst>
                <a:tab pos="714375" algn="l"/>
              </a:tabLst>
            </a:pPr>
            <a:endParaRPr lang="es-CO" sz="2800" b="1" dirty="0">
              <a:solidFill>
                <a:schemeClr val="tx2"/>
              </a:solidFill>
            </a:endParaRPr>
          </a:p>
          <a:p>
            <a:pPr algn="just">
              <a:tabLst>
                <a:tab pos="714375" algn="l"/>
              </a:tabLst>
            </a:pPr>
            <a:r>
              <a:rPr lang="es-CO" sz="2200" dirty="0">
                <a:solidFill>
                  <a:schemeClr val="tx2"/>
                </a:solidFill>
              </a:rPr>
              <a:t>Las asambleas o concejos a iniciativa del gobierno local, podrán autorizar la asunción de obligaciones que afecten presupuestos de V. F. cuando su ejecución se inicie con presupuesto de la vigencia en curso y el objeto del compromiso se lleve a cabo en cada una de ellas, siempre y cuando se cumplan los siguientes:</a:t>
            </a:r>
          </a:p>
          <a:p>
            <a:pPr algn="just">
              <a:tabLst>
                <a:tab pos="714375" algn="l"/>
              </a:tabLst>
            </a:pPr>
            <a:endParaRPr lang="es-ES" dirty="0">
              <a:solidFill>
                <a:schemeClr val="tx2"/>
              </a:solidFill>
            </a:endParaRPr>
          </a:p>
        </p:txBody>
      </p:sp>
      <p:sp>
        <p:nvSpPr>
          <p:cNvPr id="12" name="Rectangle 7"/>
          <p:cNvSpPr>
            <a:spLocks noChangeArrowheads="1"/>
          </p:cNvSpPr>
          <p:nvPr/>
        </p:nvSpPr>
        <p:spPr bwMode="auto">
          <a:xfrm>
            <a:off x="142844" y="3571876"/>
            <a:ext cx="9001156" cy="4093428"/>
          </a:xfrm>
          <a:prstGeom prst="rect">
            <a:avLst/>
          </a:prstGeom>
          <a:noFill/>
          <a:ln w="12700">
            <a:noFill/>
            <a:miter lim="800000"/>
            <a:headEnd type="none" w="sm" len="sm"/>
            <a:tailEnd type="none" w="sm" len="sm"/>
          </a:ln>
        </p:spPr>
        <p:txBody>
          <a:bodyPr wrap="square">
            <a:spAutoFit/>
          </a:bodyPr>
          <a:lstStyle/>
          <a:p>
            <a:pPr marL="457200" indent="-457200" algn="just"/>
            <a:r>
              <a:rPr lang="es-CO" sz="2400" b="1" dirty="0">
                <a:solidFill>
                  <a:schemeClr val="tx2"/>
                </a:solidFill>
              </a:rPr>
              <a:t>REQUISITOS:</a:t>
            </a:r>
            <a:r>
              <a:rPr lang="es-CO" sz="2400" b="1" dirty="0">
                <a:solidFill>
                  <a:srgbClr val="FFFFFF"/>
                </a:solidFill>
              </a:rPr>
              <a:t>:</a:t>
            </a:r>
          </a:p>
          <a:p>
            <a:pPr marL="457200" indent="-457200" algn="just"/>
            <a:endParaRPr lang="es-CO" sz="1000" dirty="0">
              <a:solidFill>
                <a:srgbClr val="FFFFFF"/>
              </a:solidFill>
            </a:endParaRPr>
          </a:p>
          <a:p>
            <a:pPr marL="457200" indent="-457200" algn="just"/>
            <a:r>
              <a:rPr lang="es-CO" sz="2200" dirty="0">
                <a:solidFill>
                  <a:schemeClr val="tx2"/>
                </a:solidFill>
              </a:rPr>
              <a:t>a.	Contar como mínimo con apropiación del 15% de la V. F. que se soliciten en la vigencia en que estas sean autorizadas. </a:t>
            </a:r>
          </a:p>
          <a:p>
            <a:pPr marL="457200" indent="-457200" algn="just"/>
            <a:endParaRPr lang="es-CO" sz="2200" dirty="0">
              <a:solidFill>
                <a:schemeClr val="tx2"/>
              </a:solidFill>
            </a:endParaRPr>
          </a:p>
          <a:p>
            <a:pPr marL="457200" indent="-457200" algn="just"/>
            <a:r>
              <a:rPr lang="es-CO" sz="2200" dirty="0">
                <a:solidFill>
                  <a:schemeClr val="tx2"/>
                </a:solidFill>
              </a:rPr>
              <a:t>b.	El monto, plazo y las condiciones de las V. F. sea consistente con el MFMP.</a:t>
            </a:r>
          </a:p>
          <a:p>
            <a:pPr marL="457200" indent="-457200" algn="just"/>
            <a:endParaRPr lang="es-CO" sz="2200" dirty="0">
              <a:solidFill>
                <a:schemeClr val="tx2"/>
              </a:solidFill>
            </a:endParaRPr>
          </a:p>
          <a:p>
            <a:pPr marL="457200" indent="-457200" algn="just"/>
            <a:r>
              <a:rPr lang="es-CO" sz="2200" dirty="0">
                <a:solidFill>
                  <a:schemeClr val="tx2"/>
                </a:solidFill>
              </a:rPr>
              <a:t>c.	Aprobación previa del Confis territorial o quien haga sus veces.</a:t>
            </a:r>
          </a:p>
          <a:p>
            <a:pPr marL="457200" indent="-457200" algn="just"/>
            <a:endParaRPr lang="es-CO" sz="2200" dirty="0">
              <a:solidFill>
                <a:schemeClr val="tx2"/>
              </a:solidFill>
            </a:endParaRPr>
          </a:p>
          <a:p>
            <a:pPr marL="457200" indent="-457200" algn="just"/>
            <a:endParaRPr lang="es-CO" dirty="0">
              <a:solidFill>
                <a:schemeClr val="tx2"/>
              </a:solidFill>
            </a:endParaRPr>
          </a:p>
          <a:p>
            <a:pPr marL="457200" indent="-457200" algn="just">
              <a:buFontTx/>
              <a:buChar char="•"/>
            </a:pPr>
            <a:endParaRPr lang="es-CO" dirty="0">
              <a:solidFill>
                <a:schemeClr val="tx2"/>
              </a:solidFill>
            </a:endParaRPr>
          </a:p>
          <a:p>
            <a:pPr marL="457200" indent="-457200" algn="just">
              <a:buFontTx/>
              <a:buChar char="•"/>
            </a:pPr>
            <a:endParaRPr lang="es-CO" dirty="0">
              <a:solidFill>
                <a:schemeClr val="tx2"/>
              </a:solidFill>
            </a:endParaRPr>
          </a:p>
          <a:p>
            <a:pPr marL="457200" indent="-457200"/>
            <a:endParaRPr lang="es-CO" dirty="0">
              <a:solidFill>
                <a:schemeClr val="tx2"/>
              </a:solidFill>
            </a:endParaRPr>
          </a:p>
        </p:txBody>
      </p:sp>
      <p:pic>
        <p:nvPicPr>
          <p:cNvPr id="522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500063" y="890588"/>
            <a:ext cx="8094662" cy="738664"/>
          </a:xfrm>
          <a:prstGeom prst="rect">
            <a:avLst/>
          </a:prstGeom>
          <a:noFill/>
          <a:ln w="12700">
            <a:noFill/>
            <a:miter lim="800000"/>
            <a:headEnd/>
            <a:tailEnd/>
          </a:ln>
        </p:spPr>
        <p:txBody>
          <a:bodyPr>
            <a:spAutoFit/>
          </a:bodyPr>
          <a:lstStyle/>
          <a:p>
            <a:pPr algn="ctr"/>
            <a:r>
              <a:rPr lang="es-CO" sz="2400" b="1" dirty="0">
                <a:latin typeface="Arial" pitchFamily="34" charset="0"/>
                <a:cs typeface="Arial" pitchFamily="34" charset="0"/>
              </a:rPr>
              <a:t>VIGENCIAS FUTURAS ORDINARIAS</a:t>
            </a:r>
          </a:p>
          <a:p>
            <a:pPr algn="ctr"/>
            <a:r>
              <a:rPr lang="es-CO" b="1" dirty="0">
                <a:latin typeface="Arial" pitchFamily="34" charset="0"/>
                <a:cs typeface="Arial" pitchFamily="34" charset="0"/>
              </a:rPr>
              <a:t>(ART. 12 LEY 819/2003)</a:t>
            </a:r>
            <a:endParaRPr lang="es-ES" b="1" dirty="0">
              <a:latin typeface="Arial" pitchFamily="34" charset="0"/>
              <a:cs typeface="Arial" pitchFamily="34" charset="0"/>
            </a:endParaRPr>
          </a:p>
        </p:txBody>
      </p:sp>
      <p:sp>
        <p:nvSpPr>
          <p:cNvPr id="8" name="Text Box 6"/>
          <p:cNvSpPr txBox="1">
            <a:spLocks noChangeArrowheads="1"/>
          </p:cNvSpPr>
          <p:nvPr/>
        </p:nvSpPr>
        <p:spPr bwMode="auto">
          <a:xfrm>
            <a:off x="142845" y="1643051"/>
            <a:ext cx="8786874" cy="5251968"/>
          </a:xfrm>
          <a:prstGeom prst="rect">
            <a:avLst/>
          </a:prstGeom>
          <a:noFill/>
          <a:ln w="12700">
            <a:noFill/>
            <a:miter lim="800000"/>
            <a:headEnd/>
            <a:tailEnd/>
          </a:ln>
        </p:spPr>
        <p:txBody>
          <a:bodyPr wrap="square">
            <a:spAutoFit/>
          </a:bodyPr>
          <a:lstStyle/>
          <a:p>
            <a:pPr marL="457200" indent="-457200" algn="just">
              <a:buFontTx/>
              <a:buAutoNum type="alphaLcPeriod" startAt="4"/>
              <a:defRPr/>
            </a:pPr>
            <a:r>
              <a:rPr lang="es-CO" sz="2200" dirty="0">
                <a:solidFill>
                  <a:schemeClr val="tx2"/>
                </a:solidFill>
              </a:rPr>
              <a:t>Si se trata de proyectos que tengan inversión nacional, obtener el concepto previo y favorable del DNP.</a:t>
            </a:r>
          </a:p>
          <a:p>
            <a:pPr marL="457200" indent="-457200" algn="just">
              <a:defRPr/>
            </a:pPr>
            <a:endParaRPr lang="es-CO" sz="2200" dirty="0">
              <a:solidFill>
                <a:schemeClr val="tx2"/>
              </a:solidFill>
            </a:endParaRPr>
          </a:p>
          <a:p>
            <a:pPr marL="457200" indent="-457200" algn="just">
              <a:defRPr/>
            </a:pPr>
            <a:r>
              <a:rPr lang="es-CO" sz="2200" dirty="0">
                <a:solidFill>
                  <a:schemeClr val="tx2"/>
                </a:solidFill>
              </a:rPr>
              <a:t>e. 	Los proyectos objeto de la V. F. deben estar consignados en el Plan de Desarrollo, y sumados todos los compromisos que se pretenda adquirir por esta modalidad no debe sobrepasar la capacidad de endeudamiento de la E. T.</a:t>
            </a:r>
          </a:p>
          <a:p>
            <a:pPr marL="457200" indent="-457200" algn="just">
              <a:defRPr/>
            </a:pPr>
            <a:endParaRPr lang="es-CO" sz="2200" dirty="0">
              <a:solidFill>
                <a:schemeClr val="tx2"/>
              </a:solidFill>
            </a:endParaRPr>
          </a:p>
          <a:p>
            <a:pPr marL="457200" indent="-457200" algn="just">
              <a:defRPr/>
            </a:pPr>
            <a:r>
              <a:rPr lang="es-CO" sz="2200" dirty="0">
                <a:solidFill>
                  <a:schemeClr val="tx2"/>
                </a:solidFill>
              </a:rPr>
              <a:t>f.	La autorización de las V. F. no puede superar el periodo de gobierno. Se exceptúan los proyectos de gastos de inversión declarados de importancia estratégica por el Consejo de Gobierno. </a:t>
            </a:r>
          </a:p>
          <a:p>
            <a:pPr marL="457200" indent="-457200" algn="just">
              <a:defRPr/>
            </a:pPr>
            <a:endParaRPr lang="es-CO" sz="2200" dirty="0">
              <a:solidFill>
                <a:schemeClr val="tx2"/>
              </a:solidFill>
            </a:endParaRPr>
          </a:p>
          <a:p>
            <a:pPr marL="441325" indent="-441325" algn="just">
              <a:defRPr/>
            </a:pPr>
            <a:r>
              <a:rPr lang="es-CO" sz="2200" dirty="0">
                <a:solidFill>
                  <a:schemeClr val="tx2"/>
                </a:solidFill>
              </a:rPr>
              <a:t>g. 	Queda prohibida la aprobación de cualquier V. F. en el último año de gobierno.</a:t>
            </a:r>
          </a:p>
          <a:p>
            <a:pPr marL="457200" indent="-457200" algn="just">
              <a:defRPr/>
            </a:pPr>
            <a:endParaRPr lang="es-ES" dirty="0">
              <a:solidFill>
                <a:schemeClr val="tx2"/>
              </a:solidFill>
            </a:endParaRPr>
          </a:p>
        </p:txBody>
      </p:sp>
      <p:pic>
        <p:nvPicPr>
          <p:cNvPr id="532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4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Rectangle 5"/>
          <p:cNvSpPr>
            <a:spLocks noChangeArrowheads="1"/>
          </p:cNvSpPr>
          <p:nvPr/>
        </p:nvSpPr>
        <p:spPr bwMode="auto">
          <a:xfrm>
            <a:off x="261938" y="893763"/>
            <a:ext cx="8780462" cy="954107"/>
          </a:xfrm>
          <a:prstGeom prst="rect">
            <a:avLst/>
          </a:prstGeom>
          <a:noFill/>
          <a:ln w="12700">
            <a:noFill/>
            <a:miter lim="800000"/>
            <a:headEnd/>
            <a:tailEnd/>
          </a:ln>
        </p:spPr>
        <p:txBody>
          <a:bodyPr wrap="square">
            <a:spAutoFit/>
          </a:bodyPr>
          <a:lstStyle/>
          <a:p>
            <a:pPr algn="ctr"/>
            <a:r>
              <a:rPr lang="es-CO" sz="3600" b="1" dirty="0">
                <a:solidFill>
                  <a:srgbClr val="193EF7"/>
                </a:solidFill>
              </a:rPr>
              <a:t>VIGENCIAS FUTURAS EXCEPCIONALES</a:t>
            </a:r>
          </a:p>
          <a:p>
            <a:pPr algn="ctr"/>
            <a:r>
              <a:rPr lang="es-CO" sz="2000" b="1" dirty="0">
                <a:solidFill>
                  <a:srgbClr val="193EF7"/>
                </a:solidFill>
              </a:rPr>
              <a:t>(LEY 1483/2011)</a:t>
            </a:r>
            <a:endParaRPr lang="es-ES" sz="2000" b="1" dirty="0">
              <a:solidFill>
                <a:srgbClr val="193EF7"/>
              </a:solidFill>
            </a:endParaRPr>
          </a:p>
        </p:txBody>
      </p:sp>
      <p:sp>
        <p:nvSpPr>
          <p:cNvPr id="11" name="Text Box 6"/>
          <p:cNvSpPr txBox="1">
            <a:spLocks noChangeArrowheads="1"/>
          </p:cNvSpPr>
          <p:nvPr/>
        </p:nvSpPr>
        <p:spPr bwMode="auto">
          <a:xfrm>
            <a:off x="466725" y="2000250"/>
            <a:ext cx="8424863" cy="923925"/>
          </a:xfrm>
          <a:prstGeom prst="rect">
            <a:avLst/>
          </a:prstGeom>
          <a:noFill/>
          <a:ln w="12700">
            <a:noFill/>
            <a:miter lim="800000"/>
            <a:headEnd/>
            <a:tailEnd/>
          </a:ln>
        </p:spPr>
        <p:txBody>
          <a:bodyPr>
            <a:spAutoFit/>
          </a:bodyPr>
          <a:lstStyle/>
          <a:p>
            <a:pPr algn="just"/>
            <a:r>
              <a:rPr lang="es-CO" sz="1800" b="1" dirty="0"/>
              <a:t>Las asambleas o concejos a iniciativa del gobierno local, podrán autorizar la asunción de obligaciones que afecten presupuestos de V. F. sin apropiación en el presupuesto del año en que se autorizan, siempre y cuando se cumplan los siguientes:</a:t>
            </a:r>
            <a:endParaRPr lang="es-ES" sz="1800" b="1" dirty="0"/>
          </a:p>
        </p:txBody>
      </p:sp>
      <p:sp>
        <p:nvSpPr>
          <p:cNvPr id="12" name="Text Box 7"/>
          <p:cNvSpPr txBox="1">
            <a:spLocks noChangeArrowheads="1"/>
          </p:cNvSpPr>
          <p:nvPr/>
        </p:nvSpPr>
        <p:spPr bwMode="auto">
          <a:xfrm>
            <a:off x="538163" y="3000372"/>
            <a:ext cx="8353425" cy="3913191"/>
          </a:xfrm>
          <a:prstGeom prst="rect">
            <a:avLst/>
          </a:prstGeom>
          <a:noFill/>
          <a:ln w="12700">
            <a:noFill/>
            <a:miter lim="800000"/>
            <a:headEnd/>
            <a:tailEnd/>
          </a:ln>
        </p:spPr>
        <p:txBody>
          <a:bodyPr wrap="square">
            <a:spAutoFit/>
          </a:bodyPr>
          <a:lstStyle/>
          <a:p>
            <a:pPr marL="361950" indent="-361950">
              <a:tabLst>
                <a:tab pos="361950" algn="l"/>
              </a:tabLst>
            </a:pPr>
            <a:r>
              <a:rPr lang="es-CO" sz="1800" b="1" dirty="0"/>
              <a:t>REQUISITOS :</a:t>
            </a:r>
          </a:p>
          <a:p>
            <a:pPr marL="361950" indent="-361950">
              <a:tabLst>
                <a:tab pos="361950" algn="l"/>
              </a:tabLst>
            </a:pPr>
            <a:endParaRPr lang="es-CO" sz="1800" b="1" dirty="0"/>
          </a:p>
          <a:p>
            <a:pPr marL="361950" indent="-361950" algn="just">
              <a:tabLst>
                <a:tab pos="361950" algn="l"/>
              </a:tabLst>
            </a:pPr>
            <a:r>
              <a:rPr lang="es-CO" sz="1800" b="1" dirty="0"/>
              <a:t>a.  Para proyectos de infraestructura, energía, comunicaciones, y en gasto público social en los sectores de educación, salud, agua potable y saneamiento básico, debidamente inscritos y viabilizados en los respectivos bancos de proyectos.</a:t>
            </a:r>
          </a:p>
          <a:p>
            <a:pPr marL="361950" indent="-361950">
              <a:tabLst>
                <a:tab pos="361950" algn="l"/>
              </a:tabLst>
            </a:pPr>
            <a:endParaRPr lang="es-CO" sz="1800" b="1" dirty="0"/>
          </a:p>
          <a:p>
            <a:pPr marL="361950" indent="-361950" algn="just">
              <a:buFontTx/>
              <a:buAutoNum type="alphaLcPeriod" startAt="2"/>
              <a:tabLst>
                <a:tab pos="361950" algn="l"/>
              </a:tabLst>
            </a:pPr>
            <a:r>
              <a:rPr lang="es-CO" sz="1800" b="1" dirty="0"/>
              <a:t>El monto, plazo y las condiciones de las V. F. debe ser consistente con el MFMP.</a:t>
            </a:r>
          </a:p>
          <a:p>
            <a:pPr marL="361950" indent="-361950" algn="just">
              <a:tabLst>
                <a:tab pos="361950" algn="l"/>
              </a:tabLst>
            </a:pPr>
            <a:endParaRPr lang="es-CO" sz="1800" b="1" dirty="0"/>
          </a:p>
          <a:p>
            <a:pPr marL="361950" indent="-361950" algn="just">
              <a:buFontTx/>
              <a:buAutoNum type="alphaLcPeriod" startAt="3"/>
              <a:tabLst>
                <a:tab pos="361950" algn="l"/>
              </a:tabLst>
            </a:pPr>
            <a:r>
              <a:rPr lang="es-CO" sz="1800" b="1" dirty="0"/>
              <a:t>Aprobación previa del Confis territorial o quien haga sus veces.</a:t>
            </a:r>
          </a:p>
          <a:p>
            <a:pPr marL="361950" indent="-361950" algn="just">
              <a:tabLst>
                <a:tab pos="361950" algn="l"/>
              </a:tabLst>
            </a:pPr>
            <a:endParaRPr lang="es-CO" sz="1800" b="1" dirty="0"/>
          </a:p>
          <a:p>
            <a:pPr marL="361950" indent="-361950" algn="just">
              <a:tabLst>
                <a:tab pos="361950" algn="l"/>
              </a:tabLst>
            </a:pPr>
            <a:r>
              <a:rPr lang="es-CO" sz="1800" b="1" dirty="0"/>
              <a:t>d.	Si se trata de proyectos que tengan inversión nacional, obtener  el concepto previo y favorable del DNP.</a:t>
            </a:r>
          </a:p>
          <a:p>
            <a:pPr marL="361950" indent="-361950" algn="just">
              <a:buFontTx/>
              <a:buAutoNum type="alphaLcPeriod" startAt="3"/>
              <a:tabLst>
                <a:tab pos="361950" algn="l"/>
              </a:tabLst>
            </a:pPr>
            <a:endParaRPr lang="es-CO" sz="2300" dirty="0">
              <a:solidFill>
                <a:schemeClr val="tx2"/>
              </a:solidFill>
            </a:endParaRPr>
          </a:p>
        </p:txBody>
      </p:sp>
      <p:pic>
        <p:nvPicPr>
          <p:cNvPr id="542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Rectangle 5"/>
          <p:cNvSpPr>
            <a:spLocks noChangeArrowheads="1"/>
          </p:cNvSpPr>
          <p:nvPr/>
        </p:nvSpPr>
        <p:spPr bwMode="auto">
          <a:xfrm>
            <a:off x="261938" y="893763"/>
            <a:ext cx="8780462" cy="954107"/>
          </a:xfrm>
          <a:prstGeom prst="rect">
            <a:avLst/>
          </a:prstGeom>
          <a:noFill/>
          <a:ln w="12700">
            <a:noFill/>
            <a:miter lim="800000"/>
            <a:headEnd/>
            <a:tailEnd/>
          </a:ln>
        </p:spPr>
        <p:txBody>
          <a:bodyPr wrap="square">
            <a:spAutoFit/>
          </a:bodyPr>
          <a:lstStyle/>
          <a:p>
            <a:pPr algn="ctr"/>
            <a:r>
              <a:rPr lang="es-CO" sz="3600" b="1" dirty="0">
                <a:solidFill>
                  <a:srgbClr val="193EF7"/>
                </a:solidFill>
              </a:rPr>
              <a:t>VIGENCIAS FUTURAS EXCEPCIONALES</a:t>
            </a:r>
          </a:p>
          <a:p>
            <a:pPr algn="ctr"/>
            <a:r>
              <a:rPr lang="es-CO" sz="2000" b="1" dirty="0">
                <a:solidFill>
                  <a:srgbClr val="193EF7"/>
                </a:solidFill>
              </a:rPr>
              <a:t>(LEY 1483/2011)</a:t>
            </a:r>
            <a:endParaRPr lang="es-ES" sz="2000" b="1" dirty="0">
              <a:solidFill>
                <a:srgbClr val="193EF7"/>
              </a:solidFill>
            </a:endParaRPr>
          </a:p>
        </p:txBody>
      </p:sp>
      <p:sp>
        <p:nvSpPr>
          <p:cNvPr id="8" name="Text Box 6"/>
          <p:cNvSpPr txBox="1">
            <a:spLocks noChangeArrowheads="1"/>
          </p:cNvSpPr>
          <p:nvPr/>
        </p:nvSpPr>
        <p:spPr bwMode="auto">
          <a:xfrm>
            <a:off x="396875" y="1428736"/>
            <a:ext cx="8134350" cy="4995863"/>
          </a:xfrm>
          <a:prstGeom prst="rect">
            <a:avLst/>
          </a:prstGeom>
          <a:noFill/>
          <a:ln w="12700">
            <a:noFill/>
            <a:miter lim="800000"/>
            <a:headEnd/>
            <a:tailEnd/>
          </a:ln>
        </p:spPr>
        <p:txBody>
          <a:bodyPr wrap="square">
            <a:spAutoFit/>
          </a:bodyPr>
          <a:lstStyle/>
          <a:p>
            <a:pPr marL="457200" indent="-457200" algn="just"/>
            <a:endParaRPr lang="es-CO" dirty="0">
              <a:solidFill>
                <a:schemeClr val="tx2"/>
              </a:solidFill>
            </a:endParaRPr>
          </a:p>
          <a:p>
            <a:pPr marL="457200" indent="-457200" algn="just"/>
            <a:endParaRPr lang="es-ES" sz="800" dirty="0">
              <a:solidFill>
                <a:schemeClr val="tx2"/>
              </a:solidFill>
            </a:endParaRPr>
          </a:p>
          <a:p>
            <a:pPr marL="457200" indent="-457200" algn="just">
              <a:buFontTx/>
              <a:buAutoNum type="alphaLcPeriod" startAt="5"/>
            </a:pPr>
            <a:r>
              <a:rPr lang="es-CO" sz="1800" b="1" dirty="0"/>
              <a:t>Los proyectos objeto de la V. F. deben estar consignados en el Plan de Desarrollo, y sumados todos los compromisos que se pretenda adquirir por esta modalidad no debe sobrepasar la capacidad de endeudamiento de la E. T.</a:t>
            </a:r>
          </a:p>
          <a:p>
            <a:pPr marL="457200" indent="-457200" algn="just"/>
            <a:endParaRPr lang="es-CO" sz="1800" b="1" dirty="0"/>
          </a:p>
          <a:p>
            <a:pPr marL="457200" indent="-457200" algn="just">
              <a:buFontTx/>
              <a:buAutoNum type="alphaLcPeriod" startAt="6"/>
            </a:pPr>
            <a:r>
              <a:rPr lang="es-CO" sz="1800" b="1" dirty="0"/>
              <a:t>Las V. F. E. no puede superar el periodo de gobierno. Se exceptúan los proyectos de gastos de inversión declarados de importancia estratégica por el Consejo de Gobierno, con fundamento en estudios de reconocido valor técnico que contemple la definición de obras prioritarias e ingeniería de detalle.  </a:t>
            </a:r>
          </a:p>
          <a:p>
            <a:pPr marL="457200" indent="-457200" algn="just"/>
            <a:endParaRPr lang="es-CO" sz="1800" b="1" dirty="0"/>
          </a:p>
          <a:p>
            <a:pPr marL="457200" indent="-457200" algn="just">
              <a:buFontTx/>
              <a:buAutoNum type="alphaLcPeriod" startAt="7"/>
            </a:pPr>
            <a:r>
              <a:rPr lang="es-CO" sz="1800" b="1" dirty="0"/>
              <a:t>Queda prohibida la aprobación de cualquier V. F. en el último año de gobierno. Se exceptúan los proyectos de cofinanciación con participación total o mayoritaria de la Nación y la última doceava del Sistema General de Participaciones.</a:t>
            </a:r>
          </a:p>
          <a:p>
            <a:pPr marL="457200" indent="-457200" algn="just"/>
            <a:endParaRPr lang="es-CO" sz="1800" b="1" dirty="0"/>
          </a:p>
          <a:p>
            <a:pPr marL="457200" indent="-457200" algn="just"/>
            <a:r>
              <a:rPr lang="es-CO" sz="1800" b="1" dirty="0"/>
              <a:t>h.	El plazo de ejecución de cualquier vigencia futura aprobada debe ser igual al plazo de ejecución del proyecto o gasto objeto de la misma.</a:t>
            </a:r>
            <a:endParaRPr lang="es-ES" sz="1800" b="1" dirty="0"/>
          </a:p>
        </p:txBody>
      </p:sp>
      <p:pic>
        <p:nvPicPr>
          <p:cNvPr id="552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24598"/>
            <a:ext cx="9169400" cy="43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17" name="16 Rectángulo"/>
          <p:cNvSpPr/>
          <p:nvPr/>
        </p:nvSpPr>
        <p:spPr>
          <a:xfrm>
            <a:off x="107504" y="2492896"/>
            <a:ext cx="8928992" cy="388843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200" i="1" dirty="0" smtClean="0"/>
          </a:p>
          <a:p>
            <a:pPr algn="just"/>
            <a:r>
              <a:rPr lang="es-CO" sz="2200" b="1" i="1" dirty="0" smtClean="0">
                <a:solidFill>
                  <a:schemeClr val="tx1"/>
                </a:solidFill>
              </a:rPr>
              <a:t>A </a:t>
            </a:r>
            <a:r>
              <a:rPr lang="es-CO" sz="2200" b="1" i="1" dirty="0">
                <a:solidFill>
                  <a:schemeClr val="tx1"/>
                </a:solidFill>
              </a:rPr>
              <a:t>partir de la vigencia de la presente ley </a:t>
            </a:r>
            <a:r>
              <a:rPr lang="es-CO" sz="2200" b="1" i="1" u="sng" dirty="0">
                <a:solidFill>
                  <a:srgbClr val="FFC000"/>
                </a:solidFill>
                <a:effectLst>
                  <a:outerShdw blurRad="38100" dist="38100" dir="2700000" algn="tl">
                    <a:srgbClr val="000000">
                      <a:alpha val="43137"/>
                    </a:srgbClr>
                  </a:outerShdw>
                </a:effectLst>
              </a:rPr>
              <a:t>y hasta el 31 de diciembre de 2010</a:t>
            </a:r>
            <a:r>
              <a:rPr lang="es-CO" sz="2200" b="1" i="1" dirty="0">
                <a:solidFill>
                  <a:schemeClr val="tx1"/>
                </a:solidFill>
              </a:rPr>
              <a:t>, el límite de gastos para el cálculo presupuestal de las Contralorías Municipales y Distritales,</a:t>
            </a:r>
            <a:r>
              <a:rPr lang="es-CO" sz="2200" b="1" i="1" dirty="0"/>
              <a:t> </a:t>
            </a:r>
            <a:r>
              <a:rPr lang="es-CO" sz="2200" b="1" i="1" u="sng" dirty="0">
                <a:solidFill>
                  <a:srgbClr val="FFC000"/>
                </a:solidFill>
                <a:effectLst>
                  <a:outerShdw blurRad="38100" dist="38100" dir="2700000" algn="tl">
                    <a:srgbClr val="000000">
                      <a:alpha val="43137"/>
                    </a:srgbClr>
                  </a:outerShdw>
                </a:effectLst>
              </a:rPr>
              <a:t>se calculará sobre los ingresos proyectados </a:t>
            </a:r>
            <a:r>
              <a:rPr lang="es-CO" sz="2200" b="1" i="1" dirty="0">
                <a:solidFill>
                  <a:schemeClr val="tx1"/>
                </a:solidFill>
              </a:rPr>
              <a:t>por el respectivo municipio o distrito, en los porcentajes descritos a continuación:</a:t>
            </a:r>
            <a:endParaRPr lang="es-CO" sz="2200" b="1" dirty="0">
              <a:solidFill>
                <a:schemeClr val="tx1"/>
              </a:solidFill>
            </a:endParaRPr>
          </a:p>
          <a:p>
            <a:pPr algn="just"/>
            <a:r>
              <a:rPr lang="es-CO" sz="2200" b="1" i="1" dirty="0">
                <a:solidFill>
                  <a:schemeClr val="tx1"/>
                </a:solidFill>
              </a:rPr>
              <a:t> </a:t>
            </a:r>
            <a:endParaRPr lang="es-CO" sz="2200" b="1" dirty="0">
              <a:solidFill>
                <a:schemeClr val="tx1"/>
              </a:solidFill>
            </a:endParaRPr>
          </a:p>
          <a:p>
            <a:pPr algn="just"/>
            <a:r>
              <a:rPr lang="es-CO" sz="2200" b="1" i="1" dirty="0">
                <a:solidFill>
                  <a:schemeClr val="tx1"/>
                </a:solidFill>
              </a:rPr>
              <a:t>Categoría Límite de gastos de Contralorías Municipales y Distritales (ICLD) </a:t>
            </a:r>
            <a:endParaRPr lang="es-CO" sz="2200" b="1" dirty="0">
              <a:solidFill>
                <a:schemeClr val="tx1"/>
              </a:solidFill>
            </a:endParaRPr>
          </a:p>
          <a:p>
            <a:pPr algn="just"/>
            <a:r>
              <a:rPr lang="es-CO" sz="2200" b="1" i="1" dirty="0">
                <a:solidFill>
                  <a:schemeClr val="tx1"/>
                </a:solidFill>
              </a:rPr>
              <a:t> </a:t>
            </a:r>
            <a:endParaRPr lang="es-CO" sz="2200" b="1" dirty="0">
              <a:solidFill>
                <a:schemeClr val="tx1"/>
              </a:solidFill>
            </a:endParaRPr>
          </a:p>
          <a:p>
            <a:pPr algn="just"/>
            <a:r>
              <a:rPr lang="es-CO" sz="2200" b="1" i="1" dirty="0">
                <a:solidFill>
                  <a:schemeClr val="tx1"/>
                </a:solidFill>
              </a:rPr>
              <a:t>Especial  3.0%  </a:t>
            </a:r>
            <a:endParaRPr lang="es-CO" sz="2200" b="1" dirty="0">
              <a:solidFill>
                <a:schemeClr val="tx1"/>
              </a:solidFill>
            </a:endParaRPr>
          </a:p>
          <a:p>
            <a:pPr algn="just"/>
            <a:r>
              <a:rPr lang="es-CO" sz="2200" b="1" i="1" dirty="0">
                <a:solidFill>
                  <a:schemeClr val="tx1"/>
                </a:solidFill>
              </a:rPr>
              <a:t>Primera  2.7%  </a:t>
            </a:r>
            <a:endParaRPr lang="es-CO" sz="2200" b="1" dirty="0">
              <a:solidFill>
                <a:schemeClr val="tx1"/>
              </a:solidFill>
            </a:endParaRPr>
          </a:p>
          <a:p>
            <a:pPr algn="just"/>
            <a:r>
              <a:rPr lang="es-CO" sz="2200" b="1" i="1" dirty="0">
                <a:solidFill>
                  <a:schemeClr val="tx1"/>
                </a:solidFill>
              </a:rPr>
              <a:t>Segunda  3.0% (Más de 100.000 habitantes)  </a:t>
            </a:r>
            <a:endParaRPr lang="es-CO" sz="2200" b="1" dirty="0">
              <a:solidFill>
                <a:schemeClr val="tx1"/>
              </a:solidFill>
            </a:endParaRPr>
          </a:p>
          <a:p>
            <a:r>
              <a:rPr lang="es-CO" sz="2200" i="1" dirty="0"/>
              <a:t> </a:t>
            </a:r>
            <a:endParaRPr lang="es-CO" sz="2200" dirty="0"/>
          </a:p>
          <a:p>
            <a:r>
              <a:rPr lang="es-CO" sz="1600" i="1" dirty="0"/>
              <a:t> </a:t>
            </a:r>
            <a:endParaRPr lang="es-CO" sz="1600" dirty="0"/>
          </a:p>
        </p:txBody>
      </p:sp>
      <p:sp>
        <p:nvSpPr>
          <p:cNvPr id="10" name="9 Elipse"/>
          <p:cNvSpPr/>
          <p:nvPr/>
        </p:nvSpPr>
        <p:spPr>
          <a:xfrm>
            <a:off x="3275856" y="980728"/>
            <a:ext cx="2448272" cy="792088"/>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Ley 1416 de 2010 Art 2.</a:t>
            </a:r>
            <a:endParaRPr lang="es-CO" sz="2000" b="1" dirty="0"/>
          </a:p>
        </p:txBody>
      </p:sp>
      <p:sp>
        <p:nvSpPr>
          <p:cNvPr id="11" name="10 Flecha abajo"/>
          <p:cNvSpPr/>
          <p:nvPr/>
        </p:nvSpPr>
        <p:spPr>
          <a:xfrm>
            <a:off x="4283968" y="1916832"/>
            <a:ext cx="432048" cy="432048"/>
          </a:xfrm>
          <a:prstGeom prst="downArrow">
            <a:avLst>
              <a:gd name="adj1" fmla="val 50000"/>
              <a:gd name="adj2" fmla="val 527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942947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17" name="16 Rectángulo"/>
          <p:cNvSpPr/>
          <p:nvPr/>
        </p:nvSpPr>
        <p:spPr>
          <a:xfrm>
            <a:off x="107504" y="2492896"/>
            <a:ext cx="8928992" cy="388843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400" b="1" i="1" dirty="0">
                <a:solidFill>
                  <a:schemeClr val="tx1"/>
                </a:solidFill>
              </a:rPr>
              <a:t>PARÁGRAFO. Las entidades descentralizadas del orden distrital o municipal deberán pagar una cuota de fiscalización hasta del punto cuatro por ciento (0.4%), calculado sobre el monto de los ingresos ejecutados por la respectiva entidad en la vigencia anterior, excluidos los recursos de créditos; los ingresos por la venta de activos fijos; y los activos, inversiones y rentas titularizados, así como el producto de los procesos de titularización.</a:t>
            </a:r>
            <a:endParaRPr lang="es-CO" sz="2400" b="1" dirty="0">
              <a:solidFill>
                <a:schemeClr val="tx1"/>
              </a:solidFill>
            </a:endParaRPr>
          </a:p>
        </p:txBody>
      </p:sp>
      <p:sp>
        <p:nvSpPr>
          <p:cNvPr id="10" name="9 Elipse"/>
          <p:cNvSpPr/>
          <p:nvPr/>
        </p:nvSpPr>
        <p:spPr>
          <a:xfrm>
            <a:off x="3275856" y="980728"/>
            <a:ext cx="2448272"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Ley 1416 de 2010 Art. 2</a:t>
            </a:r>
            <a:endParaRPr lang="es-CO" sz="2000" b="1" dirty="0"/>
          </a:p>
        </p:txBody>
      </p:sp>
      <p:sp>
        <p:nvSpPr>
          <p:cNvPr id="11" name="10 Flecha abajo"/>
          <p:cNvSpPr/>
          <p:nvPr/>
        </p:nvSpPr>
        <p:spPr>
          <a:xfrm>
            <a:off x="4283968" y="1916832"/>
            <a:ext cx="432048" cy="432048"/>
          </a:xfrm>
          <a:prstGeom prst="downArrow">
            <a:avLst>
              <a:gd name="adj1" fmla="val 50000"/>
              <a:gd name="adj2" fmla="val 527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483406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17" name="16 Rectángulo"/>
          <p:cNvSpPr/>
          <p:nvPr/>
        </p:nvSpPr>
        <p:spPr>
          <a:xfrm>
            <a:off x="107504" y="2492896"/>
            <a:ext cx="8928992" cy="388843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400" b="1" i="1" dirty="0">
                <a:solidFill>
                  <a:srgbClr val="FFC000"/>
                </a:solidFill>
                <a:effectLst>
                  <a:outerShdw blurRad="38100" dist="38100" dir="2700000" algn="tl">
                    <a:srgbClr val="000000">
                      <a:alpha val="43137"/>
                    </a:srgbClr>
                  </a:outerShdw>
                </a:effectLst>
              </a:rPr>
              <a:t>A partir de la vigencia 2011 </a:t>
            </a:r>
            <a:r>
              <a:rPr lang="es-CO" sz="2400" b="1" i="1" dirty="0">
                <a:solidFill>
                  <a:schemeClr val="tx1"/>
                </a:solidFill>
              </a:rPr>
              <a:t>los gastos de las Contralorías Municipales y Distritales,</a:t>
            </a:r>
            <a:r>
              <a:rPr lang="es-CO" sz="2400" b="1" i="1" dirty="0"/>
              <a:t> </a:t>
            </a:r>
            <a:r>
              <a:rPr lang="es-CO" sz="2400" b="1" i="1" dirty="0">
                <a:solidFill>
                  <a:srgbClr val="FFC000"/>
                </a:solidFill>
                <a:effectLst>
                  <a:outerShdw blurRad="38100" dist="38100" dir="2700000" algn="tl">
                    <a:srgbClr val="000000">
                      <a:alpha val="43137"/>
                    </a:srgbClr>
                  </a:outerShdw>
                </a:effectLst>
              </a:rPr>
              <a:t>sumadas las transferencias del nivel central y descentralizado</a:t>
            </a:r>
            <a:r>
              <a:rPr lang="es-CO" sz="2400" b="1" i="1" dirty="0">
                <a:solidFill>
                  <a:schemeClr val="tx1"/>
                </a:solidFill>
              </a:rPr>
              <a:t>, crecerán porcentualmente en la cifra mayor que resulte de comparar la inflación causada en el año anterior y la proyectada para el siguiente por el respectivo distrito o municipio. Para estos propósitos, el Secretario de Hacienda distrital o municipal, o quien haga sus veces, establecerá los ajustes que proporcionalmente deberán hacer tanto el nivel central como las entidades descentralizadas en los porcentajes y cuotas de auditaje establecidas en el presente artículo.</a:t>
            </a:r>
            <a:endParaRPr lang="es-CO" sz="2400" b="1" dirty="0">
              <a:solidFill>
                <a:schemeClr val="tx1"/>
              </a:solidFill>
            </a:endParaRPr>
          </a:p>
        </p:txBody>
      </p:sp>
      <p:sp>
        <p:nvSpPr>
          <p:cNvPr id="10" name="9 Elipse"/>
          <p:cNvSpPr/>
          <p:nvPr/>
        </p:nvSpPr>
        <p:spPr>
          <a:xfrm>
            <a:off x="3275856" y="980728"/>
            <a:ext cx="2448272"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Ley 1416 de 2010 Art 2.</a:t>
            </a:r>
            <a:endParaRPr lang="es-CO" sz="2000" b="1" dirty="0"/>
          </a:p>
        </p:txBody>
      </p:sp>
      <p:sp>
        <p:nvSpPr>
          <p:cNvPr id="11" name="10 Flecha abajo"/>
          <p:cNvSpPr/>
          <p:nvPr/>
        </p:nvSpPr>
        <p:spPr>
          <a:xfrm>
            <a:off x="4283968" y="1916832"/>
            <a:ext cx="432048" cy="432048"/>
          </a:xfrm>
          <a:prstGeom prst="downArrow">
            <a:avLst>
              <a:gd name="adj1" fmla="val 50000"/>
              <a:gd name="adj2" fmla="val 527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2671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5288" y="6081713"/>
            <a:ext cx="2195512"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36867" name="Rectangle 3"/>
          <p:cNvSpPr>
            <a:spLocks noChangeArrowheads="1"/>
          </p:cNvSpPr>
          <p:nvPr/>
        </p:nvSpPr>
        <p:spPr bwMode="auto">
          <a:xfrm>
            <a:off x="3124200" y="6081713"/>
            <a:ext cx="2895600"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11" name="10 Abrir llave"/>
          <p:cNvSpPr/>
          <p:nvPr/>
        </p:nvSpPr>
        <p:spPr>
          <a:xfrm>
            <a:off x="5508104" y="2924944"/>
            <a:ext cx="72008" cy="576064"/>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2" name="11 Abrir llave"/>
          <p:cNvSpPr/>
          <p:nvPr/>
        </p:nvSpPr>
        <p:spPr>
          <a:xfrm>
            <a:off x="5508104" y="3933056"/>
            <a:ext cx="72008" cy="1440160"/>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4" name="1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5" name="Picture 2" descr="C:\Users\ELIAS GARCIA CARDONA\Dropbox\Pictures\Crecimiento_Economico.jpg"/>
          <p:cNvPicPr>
            <a:picLocks noChangeAspect="1" noChangeArrowheads="1"/>
          </p:cNvPicPr>
          <p:nvPr/>
        </p:nvPicPr>
        <p:blipFill>
          <a:blip r:embed="rId3" cstate="print"/>
          <a:srcRect/>
          <a:stretch>
            <a:fillRect/>
          </a:stretch>
        </p:blipFill>
        <p:spPr bwMode="auto">
          <a:xfrm>
            <a:off x="7929586" y="142852"/>
            <a:ext cx="1106910" cy="642942"/>
          </a:xfrm>
          <a:prstGeom prst="rect">
            <a:avLst/>
          </a:prstGeom>
          <a:noFill/>
        </p:spPr>
      </p:pic>
      <p:sp>
        <p:nvSpPr>
          <p:cNvPr id="18" name="17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4"/>
            </a:endParaRPr>
          </a:p>
          <a:p>
            <a:pPr algn="ctr"/>
            <a:endParaRPr lang="es-CO" sz="1400" dirty="0" smtClean="0">
              <a:solidFill>
                <a:schemeClr val="bg1"/>
              </a:solidFill>
              <a:hlinkClick r:id="rId4"/>
            </a:endParaRPr>
          </a:p>
          <a:p>
            <a:pPr algn="ctr"/>
            <a:r>
              <a:rPr lang="es-CO" sz="1400" b="1" dirty="0" smtClean="0">
                <a:solidFill>
                  <a:schemeClr val="bg1"/>
                </a:solidFill>
                <a:hlinkClick r:id="rId4"/>
              </a:rPr>
              <a:t>eliasfinanzaspublicas@gmail.com</a:t>
            </a:r>
            <a:r>
              <a:rPr lang="es-CO" sz="1400" b="1" dirty="0" smtClean="0">
                <a:solidFill>
                  <a:schemeClr val="bg1"/>
                </a:solidFill>
              </a:rPr>
              <a:t>                                                                                                     </a:t>
            </a:r>
            <a:r>
              <a:rPr lang="es-CO" sz="1400" b="1" dirty="0" smtClean="0">
                <a:solidFill>
                  <a:schemeClr val="bg1"/>
                </a:solidFill>
                <a:hlinkClick r:id="rId5"/>
              </a:rPr>
              <a:t>finanzaseliasgarcia@gmail.com</a:t>
            </a:r>
            <a:endParaRPr lang="es-CO" sz="1400" b="1" dirty="0" smtClean="0">
              <a:solidFill>
                <a:schemeClr val="bg1"/>
              </a:solidFill>
            </a:endParaRPr>
          </a:p>
          <a:p>
            <a:pPr algn="ctr"/>
            <a:endParaRPr lang="es-CO" dirty="0"/>
          </a:p>
        </p:txBody>
      </p:sp>
      <p:sp>
        <p:nvSpPr>
          <p:cNvPr id="21" name="2 Marcador de contenido"/>
          <p:cNvSpPr>
            <a:spLocks noGrp="1"/>
          </p:cNvSpPr>
          <p:nvPr>
            <p:ph idx="1"/>
          </p:nvPr>
        </p:nvSpPr>
        <p:spPr>
          <a:xfrm>
            <a:off x="2339752" y="980728"/>
            <a:ext cx="3960440" cy="576064"/>
          </a:xfrm>
          <a:solidFill>
            <a:schemeClr val="accent5">
              <a:lumMod val="20000"/>
              <a:lumOff val="80000"/>
            </a:schemeClr>
          </a:solidFill>
          <a:ln>
            <a:solidFill>
              <a:schemeClr val="tx1"/>
            </a:solidFill>
          </a:ln>
        </p:spPr>
        <p:txBody>
          <a:bodyPr>
            <a:normAutofit/>
          </a:bodyPr>
          <a:lstStyle/>
          <a:p>
            <a:pPr marL="0" indent="0" algn="ctr">
              <a:buNone/>
            </a:pPr>
            <a:r>
              <a:rPr lang="es-CO" b="1" dirty="0" smtClean="0">
                <a:effectLst>
                  <a:outerShdw blurRad="38100" dist="38100" dir="2700000" algn="tl">
                    <a:srgbClr val="000000">
                      <a:alpha val="43137"/>
                    </a:srgbClr>
                  </a:outerShdw>
                </a:effectLst>
              </a:rPr>
              <a:t>Generalidades</a:t>
            </a:r>
            <a:endParaRPr lang="es-CO" b="1" dirty="0">
              <a:effectLst>
                <a:outerShdw blurRad="38100" dist="38100" dir="2700000" algn="tl">
                  <a:srgbClr val="000000">
                    <a:alpha val="43137"/>
                  </a:srgbClr>
                </a:outerShdw>
              </a:effectLst>
            </a:endParaRPr>
          </a:p>
        </p:txBody>
      </p:sp>
      <p:sp>
        <p:nvSpPr>
          <p:cNvPr id="22" name="21 Rectángulo redondeado"/>
          <p:cNvSpPr/>
          <p:nvPr/>
        </p:nvSpPr>
        <p:spPr>
          <a:xfrm>
            <a:off x="251520" y="1700808"/>
            <a:ext cx="8568952" cy="4562673"/>
          </a:xfrm>
          <a:prstGeom prst="round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AutoNum type="arabicPeriod"/>
            </a:pPr>
            <a:endParaRPr lang="es-ES" sz="2400" b="1" dirty="0" smtClean="0">
              <a:solidFill>
                <a:schemeClr val="tx1"/>
              </a:solidFill>
            </a:endParaRPr>
          </a:p>
          <a:p>
            <a:pPr marL="457200" indent="-457200" algn="just">
              <a:buAutoNum type="arabicPeriod"/>
            </a:pPr>
            <a:r>
              <a:rPr lang="es-ES" sz="2400" b="1" dirty="0" smtClean="0">
                <a:solidFill>
                  <a:schemeClr val="tx1"/>
                </a:solidFill>
              </a:rPr>
              <a:t>Las Contralorías son una sección del presupuesto de gastos de la Entidad Territorial.</a:t>
            </a:r>
          </a:p>
          <a:p>
            <a:pPr marL="457200" indent="-457200" algn="just">
              <a:buAutoNum type="arabicPeriod"/>
            </a:pPr>
            <a:r>
              <a:rPr lang="es-ES" sz="2400" b="1" dirty="0" smtClean="0">
                <a:solidFill>
                  <a:schemeClr val="tx1"/>
                </a:solidFill>
              </a:rPr>
              <a:t>Las Contralorías al cierre de la vigencia no generan recursos del balance, deben reintegrar los dineros transferidos no aplicados.</a:t>
            </a:r>
          </a:p>
          <a:p>
            <a:pPr marL="457200" indent="-457200" algn="just">
              <a:buAutoNum type="arabicPeriod"/>
            </a:pPr>
            <a:r>
              <a:rPr lang="es-ES" sz="2400" b="1" dirty="0" smtClean="0">
                <a:solidFill>
                  <a:schemeClr val="tx1"/>
                </a:solidFill>
              </a:rPr>
              <a:t>Las Contralorías no tienen presupuesto como tal, pero ejecutan sus gastos de funcionamiento por apropiaciones y llevan control contable de las disponibilidades de caja entregadas por la Entidad Territorial.</a:t>
            </a:r>
          </a:p>
          <a:p>
            <a:pPr marL="457200" indent="-457200" algn="just">
              <a:buAutoNum type="arabicPeriod"/>
            </a:pPr>
            <a:r>
              <a:rPr lang="es-ES" sz="2400" b="1" dirty="0" smtClean="0">
                <a:solidFill>
                  <a:schemeClr val="tx1"/>
                </a:solidFill>
              </a:rPr>
              <a:t> Por disposición del Estatuto Orgánico de Presupuesto cuentan con autonomía presupuestal.</a:t>
            </a:r>
          </a:p>
          <a:p>
            <a:pPr marL="457200" indent="-457200" algn="just">
              <a:buAutoNum type="arabicPeriod"/>
            </a:pPr>
            <a:endParaRPr lang="es-ES" sz="2400" b="1" dirty="0">
              <a:solidFill>
                <a:schemeClr val="tx1"/>
              </a:solidFill>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1765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5288" y="6081713"/>
            <a:ext cx="2195512"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36867" name="Rectangle 3"/>
          <p:cNvSpPr>
            <a:spLocks noChangeArrowheads="1"/>
          </p:cNvSpPr>
          <p:nvPr/>
        </p:nvSpPr>
        <p:spPr bwMode="auto">
          <a:xfrm>
            <a:off x="3124200" y="6081713"/>
            <a:ext cx="2895600"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11" name="10 Abrir llave"/>
          <p:cNvSpPr/>
          <p:nvPr/>
        </p:nvSpPr>
        <p:spPr>
          <a:xfrm>
            <a:off x="5508104" y="2924944"/>
            <a:ext cx="72008" cy="576064"/>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2" name="11 Abrir llave"/>
          <p:cNvSpPr/>
          <p:nvPr/>
        </p:nvSpPr>
        <p:spPr>
          <a:xfrm>
            <a:off x="5508104" y="3933056"/>
            <a:ext cx="72008" cy="1440160"/>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4" name="1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5" name="Picture 2" descr="C:\Users\ELIAS GARCIA CARDONA\Dropbox\Pictures\Crecimiento_Economico.jpg"/>
          <p:cNvPicPr>
            <a:picLocks noChangeAspect="1" noChangeArrowheads="1"/>
          </p:cNvPicPr>
          <p:nvPr/>
        </p:nvPicPr>
        <p:blipFill>
          <a:blip r:embed="rId3" cstate="print"/>
          <a:srcRect/>
          <a:stretch>
            <a:fillRect/>
          </a:stretch>
        </p:blipFill>
        <p:spPr bwMode="auto">
          <a:xfrm>
            <a:off x="7929586" y="142852"/>
            <a:ext cx="1106910" cy="642942"/>
          </a:xfrm>
          <a:prstGeom prst="rect">
            <a:avLst/>
          </a:prstGeom>
          <a:noFill/>
        </p:spPr>
      </p:pic>
      <p:sp>
        <p:nvSpPr>
          <p:cNvPr id="18" name="17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4"/>
            </a:endParaRPr>
          </a:p>
          <a:p>
            <a:pPr algn="ctr"/>
            <a:endParaRPr lang="es-CO" sz="1400" dirty="0" smtClean="0">
              <a:solidFill>
                <a:schemeClr val="bg1"/>
              </a:solidFill>
              <a:hlinkClick r:id="rId4"/>
            </a:endParaRPr>
          </a:p>
          <a:p>
            <a:pPr algn="ctr"/>
            <a:r>
              <a:rPr lang="es-CO" sz="1400" b="1" dirty="0" smtClean="0">
                <a:solidFill>
                  <a:schemeClr val="bg1"/>
                </a:solidFill>
                <a:hlinkClick r:id="rId4"/>
              </a:rPr>
              <a:t>eliasfinanzaspublicas@gmail.com</a:t>
            </a:r>
            <a:r>
              <a:rPr lang="es-CO" sz="1400" b="1" dirty="0" smtClean="0">
                <a:solidFill>
                  <a:schemeClr val="bg1"/>
                </a:solidFill>
              </a:rPr>
              <a:t>                                                                                                     </a:t>
            </a:r>
            <a:r>
              <a:rPr lang="es-CO" sz="1400" b="1" dirty="0" smtClean="0">
                <a:solidFill>
                  <a:schemeClr val="bg1"/>
                </a:solidFill>
                <a:hlinkClick r:id="rId5"/>
              </a:rPr>
              <a:t>finanzaseliasgarcia@gmail.com</a:t>
            </a:r>
            <a:endParaRPr lang="es-CO" sz="1400" b="1" dirty="0" smtClean="0">
              <a:solidFill>
                <a:schemeClr val="bg1"/>
              </a:solidFill>
            </a:endParaRPr>
          </a:p>
          <a:p>
            <a:pPr algn="ctr"/>
            <a:endParaRPr lang="es-CO" dirty="0"/>
          </a:p>
        </p:txBody>
      </p:sp>
      <p:sp>
        <p:nvSpPr>
          <p:cNvPr id="16" name="3 Título"/>
          <p:cNvSpPr>
            <a:spLocks noGrp="1"/>
          </p:cNvSpPr>
          <p:nvPr>
            <p:ph type="title"/>
          </p:nvPr>
        </p:nvSpPr>
        <p:spPr>
          <a:xfrm>
            <a:off x="642910" y="928670"/>
            <a:ext cx="7000924" cy="857256"/>
          </a:xfrm>
          <a:solidFill>
            <a:schemeClr val="bg2"/>
          </a:solidFill>
          <a:ln>
            <a:solidFill>
              <a:schemeClr val="tx1"/>
            </a:solidFill>
          </a:ln>
        </p:spPr>
        <p:txBody>
          <a:bodyPr>
            <a:normAutofit fontScale="90000"/>
          </a:bodyPr>
          <a:lstStyle/>
          <a:p>
            <a:pPr algn="ctr"/>
            <a:r>
              <a:rPr lang="es-CO" dirty="0" smtClean="0"/>
              <a:t>SISTEMA PRESUPUESTAL</a:t>
            </a:r>
            <a:br>
              <a:rPr lang="es-CO" dirty="0" smtClean="0"/>
            </a:br>
            <a:r>
              <a:rPr lang="es-CO" sz="1600" dirty="0" smtClean="0">
                <a:solidFill>
                  <a:schemeClr val="accent5">
                    <a:lumMod val="50000"/>
                  </a:schemeClr>
                </a:solidFill>
              </a:rPr>
              <a:t>(</a:t>
            </a:r>
            <a:r>
              <a:rPr lang="es-CO" sz="1800" dirty="0" smtClean="0">
                <a:solidFill>
                  <a:schemeClr val="accent5">
                    <a:lumMod val="50000"/>
                  </a:schemeClr>
                </a:solidFill>
              </a:rPr>
              <a:t>Visión Hacendística)  </a:t>
            </a:r>
            <a:endParaRPr lang="es-CO" sz="1800" dirty="0">
              <a:solidFill>
                <a:schemeClr val="accent5">
                  <a:lumMod val="50000"/>
                </a:schemeClr>
              </a:solidFill>
            </a:endParaRPr>
          </a:p>
        </p:txBody>
      </p:sp>
      <p:graphicFrame>
        <p:nvGraphicFramePr>
          <p:cNvPr id="17" name="16 Diagrama"/>
          <p:cNvGraphicFramePr/>
          <p:nvPr/>
        </p:nvGraphicFramePr>
        <p:xfrm>
          <a:off x="642910" y="2000240"/>
          <a:ext cx="7000924" cy="42862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cxnSp>
        <p:nvCxnSpPr>
          <p:cNvPr id="24" name="23 Conector recto"/>
          <p:cNvCxnSpPr/>
          <p:nvPr/>
        </p:nvCxnSpPr>
        <p:spPr>
          <a:xfrm>
            <a:off x="7429520" y="2786058"/>
            <a:ext cx="785818"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rot="5400000">
            <a:off x="7536677" y="3464719"/>
            <a:ext cx="135732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7643834" y="4143380"/>
            <a:ext cx="5715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rot="5400000">
            <a:off x="7286644" y="5000636"/>
            <a:ext cx="18573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rot="10800000">
            <a:off x="7643834" y="5929330"/>
            <a:ext cx="5715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43 Elipse"/>
          <p:cNvSpPr/>
          <p:nvPr/>
        </p:nvSpPr>
        <p:spPr>
          <a:xfrm>
            <a:off x="8501090" y="2786058"/>
            <a:ext cx="500066" cy="3143272"/>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rgbClr val="81EAEF"/>
                </a:solidFill>
              </a:rPr>
              <a:t>P</a:t>
            </a:r>
          </a:p>
          <a:p>
            <a:pPr algn="ctr"/>
            <a:r>
              <a:rPr lang="es-ES" b="1" dirty="0" smtClean="0">
                <a:solidFill>
                  <a:srgbClr val="81EAEF"/>
                </a:solidFill>
              </a:rPr>
              <a:t>R</a:t>
            </a:r>
          </a:p>
          <a:p>
            <a:pPr algn="ctr"/>
            <a:r>
              <a:rPr lang="es-ES" b="1" dirty="0" smtClean="0">
                <a:solidFill>
                  <a:srgbClr val="81EAEF"/>
                </a:solidFill>
              </a:rPr>
              <a:t>E</a:t>
            </a:r>
          </a:p>
          <a:p>
            <a:pPr algn="ctr"/>
            <a:r>
              <a:rPr lang="es-ES" b="1" dirty="0" smtClean="0">
                <a:solidFill>
                  <a:srgbClr val="81EAEF"/>
                </a:solidFill>
              </a:rPr>
              <a:t>S</a:t>
            </a:r>
          </a:p>
          <a:p>
            <a:pPr algn="ctr"/>
            <a:r>
              <a:rPr lang="es-ES" b="1" dirty="0" smtClean="0">
                <a:solidFill>
                  <a:srgbClr val="81EAEF"/>
                </a:solidFill>
              </a:rPr>
              <a:t>U</a:t>
            </a:r>
          </a:p>
          <a:p>
            <a:pPr algn="ctr"/>
            <a:r>
              <a:rPr lang="es-ES" b="1" dirty="0" smtClean="0">
                <a:solidFill>
                  <a:srgbClr val="81EAEF"/>
                </a:solidFill>
              </a:rPr>
              <a:t>P</a:t>
            </a:r>
          </a:p>
          <a:p>
            <a:pPr algn="ctr"/>
            <a:r>
              <a:rPr lang="es-ES" b="1" dirty="0" smtClean="0">
                <a:solidFill>
                  <a:srgbClr val="81EAEF"/>
                </a:solidFill>
              </a:rPr>
              <a:t>U</a:t>
            </a:r>
          </a:p>
          <a:p>
            <a:pPr algn="ctr"/>
            <a:r>
              <a:rPr lang="es-ES" b="1" dirty="0" smtClean="0">
                <a:solidFill>
                  <a:srgbClr val="81EAEF"/>
                </a:solidFill>
              </a:rPr>
              <a:t>E</a:t>
            </a:r>
          </a:p>
          <a:p>
            <a:pPr algn="ctr"/>
            <a:r>
              <a:rPr lang="es-ES" b="1" dirty="0" smtClean="0">
                <a:solidFill>
                  <a:srgbClr val="81EAEF"/>
                </a:solidFill>
              </a:rPr>
              <a:t>S</a:t>
            </a:r>
          </a:p>
          <a:p>
            <a:pPr algn="ctr"/>
            <a:r>
              <a:rPr lang="es-ES" b="1" dirty="0" smtClean="0">
                <a:solidFill>
                  <a:srgbClr val="81EAEF"/>
                </a:solidFill>
              </a:rPr>
              <a:t>T</a:t>
            </a:r>
          </a:p>
          <a:p>
            <a:pPr algn="ctr"/>
            <a:r>
              <a:rPr lang="es-ES" b="1" dirty="0" smtClean="0">
                <a:solidFill>
                  <a:srgbClr val="81EAEF"/>
                </a:solidFill>
              </a:rPr>
              <a:t>O</a:t>
            </a:r>
            <a:endParaRPr lang="es-ES" b="1" dirty="0">
              <a:solidFill>
                <a:srgbClr val="81EAEF"/>
              </a:solidFill>
            </a:endParaRPr>
          </a:p>
        </p:txBody>
      </p:sp>
      <p:sp>
        <p:nvSpPr>
          <p:cNvPr id="45" name="44 Flecha derecha"/>
          <p:cNvSpPr/>
          <p:nvPr/>
        </p:nvSpPr>
        <p:spPr>
          <a:xfrm>
            <a:off x="8286776" y="4286256"/>
            <a:ext cx="142876" cy="3571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8434"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700" y="6445250"/>
            <a:ext cx="916940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453899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8 CuadroTexto"/>
          <p:cNvSpPr txBox="1"/>
          <p:nvPr/>
        </p:nvSpPr>
        <p:spPr>
          <a:xfrm>
            <a:off x="2000232" y="1500174"/>
            <a:ext cx="5164056" cy="892552"/>
          </a:xfrm>
          <a:prstGeom prst="rect">
            <a:avLst/>
          </a:prstGeom>
          <a:solidFill>
            <a:srgbClr val="81EAEF"/>
          </a:solidFill>
          <a:ln w="28575">
            <a:solidFill>
              <a:schemeClr val="tx1"/>
            </a:solidFill>
          </a:ln>
        </p:spPr>
        <p:txBody>
          <a:bodyPr wrap="square" rtlCol="0">
            <a:spAutoFit/>
          </a:bodyPr>
          <a:lstStyle/>
          <a:p>
            <a:pPr algn="ctr"/>
            <a:r>
              <a:rPr lang="es-CO" sz="3600" b="1" dirty="0" smtClean="0">
                <a:solidFill>
                  <a:srgbClr val="002060"/>
                </a:solidFill>
              </a:rPr>
              <a:t>PRESUPUESTO </a:t>
            </a:r>
          </a:p>
          <a:p>
            <a:pPr algn="ctr"/>
            <a:r>
              <a:rPr lang="es-CO" sz="1600" b="1" dirty="0" smtClean="0">
                <a:solidFill>
                  <a:srgbClr val="002060"/>
                </a:solidFill>
              </a:rPr>
              <a:t>LA DEFINICION MAS COMUN</a:t>
            </a:r>
            <a:endParaRPr lang="es-CO" sz="1600" b="1" dirty="0">
              <a:solidFill>
                <a:srgbClr val="002060"/>
              </a:solidFill>
            </a:endParaRPr>
          </a:p>
        </p:txBody>
      </p:sp>
      <p:sp>
        <p:nvSpPr>
          <p:cNvPr id="10" name="9 CuadroTexto"/>
          <p:cNvSpPr txBox="1"/>
          <p:nvPr/>
        </p:nvSpPr>
        <p:spPr>
          <a:xfrm>
            <a:off x="500034" y="3071810"/>
            <a:ext cx="7888390" cy="2677656"/>
          </a:xfrm>
          <a:prstGeom prst="rect">
            <a:avLst/>
          </a:prstGeom>
          <a:solidFill>
            <a:srgbClr val="81EAEF"/>
          </a:solidFill>
          <a:ln w="28575">
            <a:solidFill>
              <a:schemeClr val="tx1"/>
            </a:solidFill>
          </a:ln>
        </p:spPr>
        <p:txBody>
          <a:bodyPr wrap="square" rtlCol="0">
            <a:spAutoFit/>
          </a:bodyPr>
          <a:lstStyle/>
          <a:p>
            <a:pPr algn="just"/>
            <a:r>
              <a:rPr lang="es-CO" sz="2800" b="1" dirty="0" smtClean="0">
                <a:solidFill>
                  <a:srgbClr val="002060"/>
                </a:solidFill>
              </a:rPr>
              <a:t>EL PRESUPUESTO PUBLICO ES UN ESTIMATIVO DE LOS INGRESOS FISCALES Y UNA AUTORIZACION DE LOS GASTOS PUBLICOS QUE, NORMALMENTE CADA AÑO, EFECTUA EL ORGANO DE REPRESENTACION POPULAR EN EJERCICIO DEL CONTROL POLITICO QUE EN MATERIA FISCAL LE CORRESPONDE.</a:t>
            </a:r>
            <a:endParaRPr lang="es-CO" sz="2800" b="1" dirty="0">
              <a:solidFill>
                <a:srgbClr val="002060"/>
              </a:solidFill>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9"/>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1068</TotalTime>
  <Words>3304</Words>
  <Application>Microsoft Office PowerPoint</Application>
  <PresentationFormat>Presentación en pantalla (4:3)</PresentationFormat>
  <Paragraphs>387</Paragraphs>
  <Slides>33</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33</vt:i4>
      </vt:variant>
    </vt:vector>
  </HeadingPairs>
  <TitlesOfParts>
    <vt:vector size="41" baseType="lpstr">
      <vt:lpstr>Algerian</vt:lpstr>
      <vt:lpstr>Arial</vt:lpstr>
      <vt:lpstr>Calibri</vt:lpstr>
      <vt:lpstr>Segoe UI Light</vt:lpstr>
      <vt:lpstr>Tahoma</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SISTEMA PRESUPUESTAL (Visión Hacendística)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ELIAS GARCIA CARDONA</dc:creator>
  <cp:lastModifiedBy>diego martinez</cp:lastModifiedBy>
  <cp:revision>115</cp:revision>
  <dcterms:created xsi:type="dcterms:W3CDTF">2012-10-30T19:41:50Z</dcterms:created>
  <dcterms:modified xsi:type="dcterms:W3CDTF">2016-03-02T15:28:16Z</dcterms:modified>
</cp:coreProperties>
</file>