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97" r:id="rId4"/>
    <p:sldId id="284" r:id="rId5"/>
    <p:sldId id="293" r:id="rId6"/>
    <p:sldId id="294" r:id="rId7"/>
    <p:sldId id="260" r:id="rId8"/>
    <p:sldId id="262" r:id="rId9"/>
    <p:sldId id="261" r:id="rId10"/>
    <p:sldId id="263" r:id="rId11"/>
    <p:sldId id="291" r:id="rId12"/>
    <p:sldId id="292" r:id="rId13"/>
    <p:sldId id="288" r:id="rId14"/>
    <p:sldId id="264" r:id="rId15"/>
    <p:sldId id="267" r:id="rId16"/>
    <p:sldId id="289" r:id="rId17"/>
    <p:sldId id="285" r:id="rId18"/>
    <p:sldId id="286" r:id="rId19"/>
    <p:sldId id="295" r:id="rId20"/>
    <p:sldId id="296" r:id="rId21"/>
    <p:sldId id="290" r:id="rId22"/>
    <p:sldId id="287" r:id="rId23"/>
    <p:sldId id="265" r:id="rId24"/>
    <p:sldId id="266" r:id="rId25"/>
    <p:sldId id="268" r:id="rId26"/>
    <p:sldId id="277" r:id="rId27"/>
    <p:sldId id="279" r:id="rId28"/>
    <p:sldId id="280" r:id="rId29"/>
    <p:sldId id="283" r:id="rId30"/>
    <p:sldId id="281" r:id="rId3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67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7F642-9651-4419-AAB8-0EBB2AAA0F07}" type="datetimeFigureOut">
              <a:rPr lang="es-CO" smtClean="0"/>
              <a:t>02/03/2016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3CA68-11AC-46F3-B453-D6AB0A1DCE0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743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3CA68-11AC-46F3-B453-D6AB0A1DCE03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077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A8FF-3C14-465B-9C8E-82B60C183559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51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5D15-07C8-4097-9995-786B59E7FFF8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6006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76CD-29F3-4576-AEF9-79F7B90F6B86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152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9899-FF42-44FF-854E-295ECD600877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0661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21C9-5890-4829-9718-AF16A71D5C71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3745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070F-541F-484F-8ACF-E7DED9AA046D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9393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2390-0E54-4AED-8849-C413590C96D7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612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D150-3308-4D8F-B354-BF05E0A81772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8440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CC9A-8D4D-4333-8BEF-7FD05A14FFF2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047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D5CB-3829-4B48-ADE1-54B186B30DD6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7788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75BF-ADF5-4122-8F94-32BBB0F19313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006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C24FA-AADC-4955-9AA5-187051403A5C}" type="datetime1">
              <a:rPr lang="es-CO" smtClean="0"/>
              <a:t>02/03/2016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A78BB-F1A6-4A9B-B1D1-A4C6BFE4C7C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2886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tehocarlos@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37210"/>
            <a:ext cx="9144000" cy="2972753"/>
          </a:xfrm>
        </p:spPr>
        <p:txBody>
          <a:bodyPr>
            <a:noAutofit/>
          </a:bodyPr>
          <a:lstStyle/>
          <a:p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b="1" u="sng" dirty="0"/>
              <a:t>CONGRESO DE CONTRALORES.</a:t>
            </a:r>
            <a:br>
              <a:rPr lang="es-CO" sz="3200" b="1" u="sng" dirty="0"/>
            </a:br>
            <a:r>
              <a:rPr lang="es-CO" sz="3200" dirty="0"/>
              <a:t>Estado del arte y perspectivas del Control Fiscal. </a:t>
            </a:r>
            <a:br>
              <a:rPr lang="es-CO" sz="3200" dirty="0"/>
            </a:br>
            <a:r>
              <a:rPr lang="es-CO" sz="3200" dirty="0"/>
              <a:t>El control Fiscal en la Contratación.</a:t>
            </a:r>
            <a:br>
              <a:rPr lang="es-CO" sz="3200" dirty="0"/>
            </a:br>
            <a:r>
              <a:rPr lang="es-CO" sz="3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O" sz="3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Carlos Alberto Atehortúa Ríos</a:t>
            </a:r>
          </a:p>
          <a:p>
            <a:r>
              <a:rPr lang="es-CO" u="sng" dirty="0">
                <a:hlinkClick r:id="rId2"/>
              </a:rPr>
              <a:t>atehocarlos@mail.com</a:t>
            </a:r>
            <a:endParaRPr lang="es-CO" dirty="0"/>
          </a:p>
          <a:p>
            <a:r>
              <a:rPr lang="es-CO"/>
              <a:t>Febrero de 2016.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34537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Modelo colombiano: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/>
              <a:t>Es una combinación de modelos.</a:t>
            </a:r>
          </a:p>
          <a:p>
            <a:endParaRPr lang="es-CO" dirty="0"/>
          </a:p>
          <a:p>
            <a:r>
              <a:rPr lang="es-CO" dirty="0"/>
              <a:t>Se trata de una función técnica </a:t>
            </a:r>
          </a:p>
          <a:p>
            <a:endParaRPr lang="es-CO" dirty="0"/>
          </a:p>
          <a:p>
            <a:r>
              <a:rPr lang="es-CO" dirty="0"/>
              <a:t>Es la sumatoria de histórica varios esquemas históricos de control.</a:t>
            </a:r>
          </a:p>
          <a:p>
            <a:pPr lvl="1"/>
            <a:r>
              <a:rPr lang="es-CO" dirty="0"/>
              <a:t>Inventarios.</a:t>
            </a:r>
          </a:p>
          <a:p>
            <a:pPr lvl="1"/>
            <a:r>
              <a:rPr lang="es-CO" dirty="0"/>
              <a:t>La contabilidad.</a:t>
            </a:r>
          </a:p>
          <a:p>
            <a:pPr lvl="1"/>
            <a:r>
              <a:rPr lang="es-CO" dirty="0"/>
              <a:t>El control a la presupuestal.</a:t>
            </a:r>
          </a:p>
          <a:p>
            <a:pPr lvl="1"/>
            <a:r>
              <a:rPr lang="es-CO" dirty="0"/>
              <a:t>La indemnidad.</a:t>
            </a:r>
          </a:p>
          <a:p>
            <a:pPr lvl="1"/>
            <a:r>
              <a:rPr lang="es-CO" dirty="0"/>
              <a:t>La evaluación de la gestión.</a:t>
            </a:r>
          </a:p>
          <a:p>
            <a:pPr lvl="1"/>
            <a:r>
              <a:rPr lang="es-CO" dirty="0"/>
              <a:t>Protección de derechos colectivos. Recursos naturales y medio ambiente.</a:t>
            </a:r>
          </a:p>
          <a:p>
            <a:pPr lvl="1"/>
            <a:r>
              <a:rPr lang="es-CO" dirty="0"/>
              <a:t>…</a:t>
            </a:r>
          </a:p>
          <a:p>
            <a:pPr marL="0" indent="0">
              <a:buNone/>
            </a:pPr>
            <a:r>
              <a:rPr lang="es-CO" dirty="0"/>
              <a:t> 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346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/>
            </a:r>
            <a:br>
              <a:rPr lang="es-CO" dirty="0"/>
            </a:br>
            <a:r>
              <a:rPr lang="es-CO" dirty="0"/>
              <a:t>Los modelos.</a:t>
            </a:r>
            <a:br>
              <a:rPr lang="es-CO" dirty="0"/>
            </a:br>
            <a:r>
              <a:rPr lang="es-CO" b="1" dirty="0">
                <a:solidFill>
                  <a:srgbClr val="FF0000"/>
                </a:solidFill>
              </a:rPr>
              <a:t>AUDITORIA</a:t>
            </a:r>
            <a:r>
              <a:rPr lang="es-CO" dirty="0"/>
              <a:t>				</a:t>
            </a:r>
            <a:r>
              <a:rPr lang="es-CO" b="1" dirty="0">
                <a:solidFill>
                  <a:srgbClr val="FF0000"/>
                </a:solidFill>
              </a:rPr>
              <a:t>JUDICIAL</a:t>
            </a:r>
            <a:br>
              <a:rPr lang="es-CO" b="1" dirty="0">
                <a:solidFill>
                  <a:srgbClr val="FF0000"/>
                </a:solidFill>
              </a:rPr>
            </a:b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/>
              <a:t>El proceso auditor.</a:t>
            </a:r>
          </a:p>
          <a:p>
            <a:endParaRPr lang="es-CO" dirty="0"/>
          </a:p>
          <a:p>
            <a:r>
              <a:rPr lang="es-CO" dirty="0"/>
              <a:t>Fundamento técnico en disciplinas contables y administrativas </a:t>
            </a:r>
          </a:p>
          <a:p>
            <a:endParaRPr lang="es-CO" dirty="0"/>
          </a:p>
          <a:p>
            <a:r>
              <a:rPr lang="es-CO" dirty="0"/>
              <a:t>El control a la gestión, a través de los sistemas – Ley 42</a:t>
            </a:r>
          </a:p>
          <a:p>
            <a:endParaRPr lang="es-CO" dirty="0"/>
          </a:p>
          <a:p>
            <a:r>
              <a:rPr lang="es-CO" dirty="0"/>
              <a:t>Prevalecen los métodos de auditoria.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/>
              <a:t>Jurídico judicial.</a:t>
            </a:r>
          </a:p>
          <a:p>
            <a:endParaRPr lang="es-CO" dirty="0"/>
          </a:p>
          <a:p>
            <a:r>
              <a:rPr lang="es-CO" dirty="0"/>
              <a:t>Fundamento técnico jurídico Penal-administrativo.</a:t>
            </a:r>
          </a:p>
          <a:p>
            <a:endParaRPr lang="es-CO" dirty="0"/>
          </a:p>
          <a:p>
            <a:r>
              <a:rPr lang="es-CO" dirty="0"/>
              <a:t>Indemnidad del patrimonio público.</a:t>
            </a:r>
          </a:p>
          <a:p>
            <a:endParaRPr lang="es-CO" dirty="0"/>
          </a:p>
          <a:p>
            <a:r>
              <a:rPr lang="es-CO" dirty="0"/>
              <a:t>Prevalece la identificación del daño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7523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4000" dirty="0">
                <a:solidFill>
                  <a:prstClr val="black"/>
                </a:solidFill>
              </a:rPr>
              <a:t/>
            </a:r>
            <a:br>
              <a:rPr lang="es-CO" sz="4000" dirty="0">
                <a:solidFill>
                  <a:prstClr val="black"/>
                </a:solidFill>
              </a:rPr>
            </a:br>
            <a:r>
              <a:rPr lang="es-CO" sz="4000" dirty="0">
                <a:solidFill>
                  <a:prstClr val="black"/>
                </a:solidFill>
              </a:rPr>
              <a:t>Los modelos.</a:t>
            </a:r>
            <a:br>
              <a:rPr lang="es-CO" sz="4000" dirty="0">
                <a:solidFill>
                  <a:prstClr val="black"/>
                </a:solidFill>
              </a:rPr>
            </a:br>
            <a:r>
              <a:rPr lang="es-CO" sz="4000" b="1" dirty="0">
                <a:solidFill>
                  <a:srgbClr val="FF0000"/>
                </a:solidFill>
              </a:rPr>
              <a:t>AUDITORIA				JUDICIAL</a:t>
            </a:r>
            <a:r>
              <a:rPr lang="es-CO" sz="4000" b="1" dirty="0">
                <a:solidFill>
                  <a:prstClr val="black"/>
                </a:solidFill>
              </a:rPr>
              <a:t/>
            </a:r>
            <a:br>
              <a:rPr lang="es-CO" sz="4000" b="1" dirty="0">
                <a:solidFill>
                  <a:prstClr val="black"/>
                </a:solidFill>
              </a:rPr>
            </a:b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Su núcleo es la auditoria y los planes de mejoramiento.</a:t>
            </a: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Sus efectos son sancionatorios por gestión ineficiente </a:t>
            </a: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La responsabilidad se deduce mediante procedimientos administrativos.</a:t>
            </a:r>
          </a:p>
          <a:p>
            <a:endParaRPr lang="es-CO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El núcleo esta en la indemnización.</a:t>
            </a: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La responsabilidad fiscal es indemnizatoria patrimonial-</a:t>
            </a:r>
          </a:p>
          <a:p>
            <a:pPr lvl="0"/>
            <a:endParaRPr lang="es-CO" sz="2400" dirty="0">
              <a:solidFill>
                <a:prstClr val="black"/>
              </a:solidFill>
            </a:endParaRPr>
          </a:p>
          <a:p>
            <a:pPr lvl="0"/>
            <a:r>
              <a:rPr lang="es-CO" sz="2400" dirty="0">
                <a:solidFill>
                  <a:prstClr val="black"/>
                </a:solidFill>
              </a:rPr>
              <a:t>La responsabilidad se deduce mediante procedimientos judiciales</a:t>
            </a:r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65035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s-CO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Los problemas más sensibles: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s-CO" dirty="0">
              <a:solidFill>
                <a:prstClr val="black"/>
              </a:solidFill>
            </a:endParaRPr>
          </a:p>
          <a:p>
            <a:pPr lvl="1"/>
            <a:r>
              <a:rPr lang="es-CO" dirty="0">
                <a:solidFill>
                  <a:prstClr val="black"/>
                </a:solidFill>
              </a:rPr>
              <a:t>La </a:t>
            </a:r>
            <a:r>
              <a:rPr lang="es-CO" b="1" dirty="0">
                <a:solidFill>
                  <a:srgbClr val="FF0000"/>
                </a:solidFill>
              </a:rPr>
              <a:t>falta de identidad y dispersión </a:t>
            </a:r>
            <a:r>
              <a:rPr lang="es-CO" dirty="0">
                <a:solidFill>
                  <a:prstClr val="black"/>
                </a:solidFill>
              </a:rPr>
              <a:t>de funciones de las contralorías.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La </a:t>
            </a:r>
            <a:r>
              <a:rPr lang="es-CO" b="1" dirty="0">
                <a:solidFill>
                  <a:srgbClr val="FF0000"/>
                </a:solidFill>
              </a:rPr>
              <a:t>multiplicidad de organismos de control </a:t>
            </a:r>
            <a:r>
              <a:rPr lang="es-CO" dirty="0">
                <a:solidFill>
                  <a:prstClr val="black"/>
                </a:solidFill>
              </a:rPr>
              <a:t>dificultan establecer su núcleo.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Centralizar el objeto del control en la </a:t>
            </a:r>
            <a:r>
              <a:rPr lang="es-CO" b="1" dirty="0">
                <a:solidFill>
                  <a:srgbClr val="FF0000"/>
                </a:solidFill>
              </a:rPr>
              <a:t>indemnidad patrimonial</a:t>
            </a:r>
            <a:r>
              <a:rPr lang="es-CO" dirty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s-CO" b="1" dirty="0">
                <a:solidFill>
                  <a:srgbClr val="FF0000"/>
                </a:solidFill>
              </a:rPr>
              <a:t>Diferentes vías </a:t>
            </a:r>
            <a:r>
              <a:rPr lang="es-CO" dirty="0">
                <a:solidFill>
                  <a:prstClr val="black"/>
                </a:solidFill>
              </a:rPr>
              <a:t>para obtener la indemnidad.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El </a:t>
            </a:r>
            <a:r>
              <a:rPr lang="es-CO" b="1" dirty="0">
                <a:solidFill>
                  <a:srgbClr val="FF0000"/>
                </a:solidFill>
              </a:rPr>
              <a:t>producto de la auditoria </a:t>
            </a:r>
            <a:r>
              <a:rPr lang="es-CO" dirty="0">
                <a:solidFill>
                  <a:prstClr val="black"/>
                </a:solidFill>
              </a:rPr>
              <a:t>y el debido proceso.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El desarrollo de las </a:t>
            </a:r>
            <a:r>
              <a:rPr lang="es-CO" b="1" dirty="0">
                <a:solidFill>
                  <a:srgbClr val="FF0000"/>
                </a:solidFill>
              </a:rPr>
              <a:t>funciones de policía técnica judicial</a:t>
            </a:r>
            <a:r>
              <a:rPr lang="es-CO" dirty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Los </a:t>
            </a:r>
            <a:r>
              <a:rPr lang="es-CO" b="1" dirty="0">
                <a:solidFill>
                  <a:srgbClr val="FF0000"/>
                </a:solidFill>
              </a:rPr>
              <a:t>efectos de los planes de mejoramiento</a:t>
            </a:r>
            <a:r>
              <a:rPr lang="es-CO" dirty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s-CO" dirty="0">
                <a:solidFill>
                  <a:prstClr val="black"/>
                </a:solidFill>
              </a:rPr>
              <a:t>La efectividad del proceso de responsabilidad fiscal. [ Cinco años para un acto administrativo susceptible de revisión judicial]</a:t>
            </a:r>
          </a:p>
          <a:p>
            <a:pPr lvl="1"/>
            <a:r>
              <a:rPr lang="es-CO" b="1" dirty="0">
                <a:solidFill>
                  <a:srgbClr val="FF0000"/>
                </a:solidFill>
              </a:rPr>
              <a:t>Los casos emblemáticos tales como TELECOM y CELULAR </a:t>
            </a:r>
            <a:r>
              <a:rPr lang="es-CO" dirty="0">
                <a:solidFill>
                  <a:prstClr val="black"/>
                </a:solidFill>
              </a:rPr>
              <a:t>no corresponden a indemnidad.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2110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Criticas al modelo.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O" dirty="0"/>
              <a:t>No puede identificar sus resultados.</a:t>
            </a:r>
          </a:p>
          <a:p>
            <a:pPr algn="just"/>
            <a:r>
              <a:rPr lang="es-CO" dirty="0"/>
              <a:t>Se trata de una función  técnica sin que se sepa en qué?</a:t>
            </a:r>
          </a:p>
          <a:p>
            <a:pPr algn="just"/>
            <a:r>
              <a:rPr lang="es-CO" dirty="0"/>
              <a:t> Exige conocimientos especializados en muy diferentes áreas, el énfasis no es institucional, sino personal.</a:t>
            </a:r>
          </a:p>
          <a:p>
            <a:pPr algn="just"/>
            <a:r>
              <a:rPr lang="es-CO" dirty="0"/>
              <a:t>No están claramente asociadas las dos etapas del control: la vigilancia y la responsabilidad.</a:t>
            </a:r>
          </a:p>
          <a:p>
            <a:pPr algn="just"/>
            <a:r>
              <a:rPr lang="es-CO" dirty="0"/>
              <a:t>Se somete a un proceso “largo y complejo” la expedición de un acto administrativo.</a:t>
            </a:r>
          </a:p>
          <a:p>
            <a:pPr algn="just"/>
            <a:r>
              <a:rPr lang="es-CO" dirty="0"/>
              <a:t>Se comparte el objeto de Tutela, la indemnidad.</a:t>
            </a:r>
          </a:p>
          <a:p>
            <a:pPr lvl="1" algn="just"/>
            <a:r>
              <a:rPr lang="es-CO" dirty="0"/>
              <a:t>Jueces administrativos y penales.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6387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Criticas al modelo [y 2]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O" dirty="0"/>
              <a:t> Aplica la auditoria, pero no puede hacer producir efectos al resultado de la misma.  Mejorar la gestión.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Los fines de la auditoria no son los mismos de los esquemas de responsabilidad: la advertencia y el mejoramiento.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Dificulta el debido proceso:  audita – investiga – procesa – decide y ejecuta un mismo organismo.</a:t>
            </a:r>
          </a:p>
          <a:p>
            <a:pPr marL="0" indent="0" algn="just">
              <a:buNone/>
            </a:pPr>
            <a:endParaRPr lang="es-CO" dirty="0"/>
          </a:p>
          <a:p>
            <a:pPr algn="just"/>
            <a:r>
              <a:rPr lang="es-CO" dirty="0"/>
              <a:t>Mecanismos de integración del organismo. Judiciales? Administrativos? Otros?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28979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Lo que se pretende con el control fiscal a la contratación.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La contratación es el medio que se utiliza para vincular particulares al cumplimiento de los fines propios de la administración.</a:t>
            </a:r>
          </a:p>
          <a:p>
            <a:r>
              <a:rPr lang="es-CO" dirty="0"/>
              <a:t>Contratación y función pública son el núcleo de la gestión fiscal.</a:t>
            </a:r>
          </a:p>
          <a:p>
            <a:r>
              <a:rPr lang="es-CO" dirty="0"/>
              <a:t>La evaluación a la gestión contractual.</a:t>
            </a:r>
          </a:p>
          <a:p>
            <a:r>
              <a:rPr lang="es-CO" dirty="0"/>
              <a:t>Sujeción a los principios del control fiscal.</a:t>
            </a:r>
          </a:p>
          <a:p>
            <a:pPr lvl="1"/>
            <a:r>
              <a:rPr lang="es-CO" dirty="0"/>
              <a:t>Eficiencia.   Asociada al planeación y gestión del control.</a:t>
            </a:r>
          </a:p>
          <a:p>
            <a:pPr lvl="1"/>
            <a:r>
              <a:rPr lang="es-CO" dirty="0"/>
              <a:t>Eficacia.  La gestión de los riesgos y la calidad.</a:t>
            </a:r>
          </a:p>
          <a:p>
            <a:pPr lvl="1"/>
            <a:r>
              <a:rPr lang="es-CO" dirty="0"/>
              <a:t>Economía. Verificación de costos y criterios de mercado.</a:t>
            </a:r>
          </a:p>
          <a:p>
            <a:pPr lvl="1"/>
            <a:r>
              <a:rPr lang="es-CO" dirty="0"/>
              <a:t>Equidad.  Adecuada Distribución de los excedentes y beneficios públicos.</a:t>
            </a:r>
          </a:p>
          <a:p>
            <a:pPr lvl="1"/>
            <a:r>
              <a:rPr lang="es-CO" dirty="0"/>
              <a:t>Ecología. Sustentabilidad de los proyectos y asunción de costos ambientales.</a:t>
            </a:r>
          </a:p>
          <a:p>
            <a:endParaRPr lang="es-CO" dirty="0"/>
          </a:p>
          <a:p>
            <a:pPr lvl="1"/>
            <a:endParaRPr lang="es-CO" dirty="0"/>
          </a:p>
          <a:p>
            <a:pPr lvl="1"/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2337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Sistema de gestión de la administración.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El voto programático.</a:t>
            </a:r>
          </a:p>
          <a:p>
            <a:r>
              <a:rPr lang="es-CO" dirty="0"/>
              <a:t>El plan de desarrollo.</a:t>
            </a:r>
          </a:p>
          <a:p>
            <a:pPr lvl="1"/>
            <a:r>
              <a:rPr lang="es-CO" dirty="0"/>
              <a:t>Los presupuestos plurianuales del plan.</a:t>
            </a:r>
          </a:p>
          <a:p>
            <a:r>
              <a:rPr lang="es-CO" dirty="0"/>
              <a:t>Los planes de inversiones.</a:t>
            </a:r>
          </a:p>
          <a:p>
            <a:r>
              <a:rPr lang="es-CO" dirty="0"/>
              <a:t>El presupuesto anual.</a:t>
            </a:r>
          </a:p>
          <a:p>
            <a:pPr lvl="1"/>
            <a:r>
              <a:rPr lang="es-CO" dirty="0"/>
              <a:t>Los planes mensualizados de caja.</a:t>
            </a:r>
          </a:p>
          <a:p>
            <a:r>
              <a:rPr lang="es-CO" dirty="0"/>
              <a:t>Los programas de actividades.</a:t>
            </a:r>
          </a:p>
          <a:p>
            <a:pPr lvl="1"/>
            <a:r>
              <a:rPr lang="es-CO" dirty="0"/>
              <a:t>La gestión de los ordenadores del Gasto.</a:t>
            </a:r>
          </a:p>
          <a:p>
            <a:r>
              <a:rPr lang="es-CO" dirty="0"/>
              <a:t>La evaluación de la Gestión.</a:t>
            </a:r>
          </a:p>
          <a:p>
            <a:pPr lvl="1"/>
            <a:r>
              <a:rPr lang="es-CO" dirty="0"/>
              <a:t>El control a la contratación.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61066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Los controles fiscales a la contratación.</a:t>
            </a:r>
            <a:br>
              <a:rPr lang="es-CO" dirty="0"/>
            </a:br>
            <a:r>
              <a:rPr lang="es-CO" dirty="0"/>
              <a:t>C-648-02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Control después de celebrarse el contrato.</a:t>
            </a:r>
          </a:p>
          <a:p>
            <a:pPr lvl="1"/>
            <a:r>
              <a:rPr lang="es-CO" dirty="0"/>
              <a:t>El cumplimientos de normas de planeación y presupuestación.</a:t>
            </a:r>
          </a:p>
          <a:p>
            <a:pPr lvl="1"/>
            <a:r>
              <a:rPr lang="es-CO" dirty="0"/>
              <a:t>La verificación de requisitos de contratación.</a:t>
            </a:r>
          </a:p>
          <a:p>
            <a:pPr marL="457200" lvl="1" indent="0">
              <a:buNone/>
            </a:pPr>
            <a:endParaRPr lang="es-CO" dirty="0"/>
          </a:p>
          <a:p>
            <a:r>
              <a:rPr lang="es-CO" dirty="0"/>
              <a:t>Control en la liquidación.</a:t>
            </a:r>
          </a:p>
          <a:p>
            <a:pPr lvl="1"/>
            <a:r>
              <a:rPr lang="es-CO" dirty="0"/>
              <a:t>Eficacia.</a:t>
            </a:r>
          </a:p>
          <a:p>
            <a:pPr lvl="1"/>
            <a:r>
              <a:rPr lang="es-CO" dirty="0"/>
              <a:t>Eficiencia.</a:t>
            </a:r>
          </a:p>
          <a:p>
            <a:pPr lvl="1"/>
            <a:r>
              <a:rPr lang="es-CO" dirty="0"/>
              <a:t>Economía.</a:t>
            </a:r>
          </a:p>
          <a:p>
            <a:pPr lvl="1"/>
            <a:r>
              <a:rPr lang="es-CO" dirty="0"/>
              <a:t>Equidad.</a:t>
            </a:r>
          </a:p>
          <a:p>
            <a:pPr lvl="1"/>
            <a:r>
              <a:rPr lang="es-CO" dirty="0"/>
              <a:t>Ecología o sustentabilidad </a:t>
            </a:r>
          </a:p>
          <a:p>
            <a:pPr marL="457200" lvl="1" indent="0">
              <a:buNone/>
            </a:pPr>
            <a:r>
              <a:rPr lang="es-CO" dirty="0"/>
              <a:t>	</a:t>
            </a:r>
          </a:p>
          <a:p>
            <a:pPr lvl="1"/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5503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Características del control fiscal.  C-557-09.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CO" dirty="0"/>
              <a:t>Función pública autónoma.</a:t>
            </a:r>
          </a:p>
          <a:p>
            <a:pPr lvl="0"/>
            <a:r>
              <a:rPr lang="es-CO" dirty="0"/>
              <a:t>Posterior y selectivo.</a:t>
            </a:r>
          </a:p>
          <a:p>
            <a:pPr lvl="0"/>
            <a:r>
              <a:rPr lang="es-CO" dirty="0"/>
              <a:t>Sometido a procedimientos, sistemas y principios legales.</a:t>
            </a:r>
          </a:p>
          <a:p>
            <a:pPr lvl="0"/>
            <a:r>
              <a:rPr lang="es-CO" dirty="0"/>
              <a:t>Integral, financiero, de legalidad, de gestión y de resultados.</a:t>
            </a:r>
          </a:p>
          <a:p>
            <a:pPr lvl="0"/>
            <a:r>
              <a:rPr lang="es-CO" dirty="0"/>
              <a:t>Sujeto a la realización de cinco principios.  Las cinco E</a:t>
            </a:r>
          </a:p>
          <a:p>
            <a:pPr lvl="0"/>
            <a:r>
              <a:rPr lang="es-CO" dirty="0"/>
              <a:t>Es un control amplio determinado por los recursos y no por los sujetos.</a:t>
            </a:r>
          </a:p>
          <a:p>
            <a:pPr lvl="0"/>
            <a:r>
              <a:rPr lang="es-CO" dirty="0"/>
              <a:t>Incluye todas las etapas de la gestión.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19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930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u="sng" dirty="0"/>
              <a:t>Objeto Básico de la sesión de trabajo.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O" dirty="0"/>
              <a:t> </a:t>
            </a:r>
          </a:p>
          <a:p>
            <a:pPr algn="just"/>
            <a:r>
              <a:rPr lang="es-CO" dirty="0"/>
              <a:t> </a:t>
            </a:r>
            <a:r>
              <a:rPr lang="es-CO" dirty="0" smtClean="0"/>
              <a:t>Las ayudas y el material que se entrega. </a:t>
            </a:r>
          </a:p>
          <a:p>
            <a:pPr lvl="1" algn="just"/>
            <a:r>
              <a:rPr lang="es-CO" dirty="0" smtClean="0"/>
              <a:t>Tres temas a tener </a:t>
            </a:r>
            <a:r>
              <a:rPr lang="es-CO" smtClean="0"/>
              <a:t>en cuenta. </a:t>
            </a:r>
            <a:endParaRPr lang="es-CO" dirty="0" smtClean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Contextualizar </a:t>
            </a:r>
            <a:r>
              <a:rPr lang="es-CO" dirty="0"/>
              <a:t>el </a:t>
            </a:r>
            <a:r>
              <a:rPr lang="es-CO" b="1" u="sng" dirty="0"/>
              <a:t>modelo </a:t>
            </a:r>
            <a:r>
              <a:rPr lang="es-CO" dirty="0"/>
              <a:t>de control fiscal Colombiano.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Visión de panorámica sobre el estado del arte y las perspectivas del control fiscal.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Introducción al análisis de </a:t>
            </a:r>
            <a:r>
              <a:rPr lang="es-CO" b="1" dirty="0"/>
              <a:t>algunos de los temas más sensibles </a:t>
            </a:r>
            <a:r>
              <a:rPr lang="es-CO" dirty="0"/>
              <a:t>para el ejercicio del control fiscal. –  </a:t>
            </a:r>
            <a:r>
              <a:rPr lang="es-CO" b="1" dirty="0"/>
              <a:t>Control Fiscal en la Contratación</a:t>
            </a:r>
            <a:r>
              <a:rPr lang="es-CO" dirty="0"/>
              <a:t>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08443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Características </a:t>
            </a:r>
            <a:r>
              <a:rPr lang="es-CO" dirty="0"/>
              <a:t>del proceso  la responsabilidad fiscal    SU-620-96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es-CO" dirty="0" smtClean="0"/>
          </a:p>
          <a:p>
            <a:pPr lvl="0"/>
            <a:r>
              <a:rPr lang="es-CO" sz="3600" dirty="0" smtClean="0"/>
              <a:t>Es </a:t>
            </a:r>
            <a:r>
              <a:rPr lang="es-CO" sz="3600" dirty="0"/>
              <a:t>administrativo.</a:t>
            </a:r>
          </a:p>
          <a:p>
            <a:pPr lvl="0"/>
            <a:r>
              <a:rPr lang="es-CO" sz="3600" dirty="0"/>
              <a:t>Se deduce previo un proceso de naturaleza administrativa.</a:t>
            </a:r>
          </a:p>
          <a:p>
            <a:pPr lvl="0"/>
            <a:r>
              <a:rPr lang="es-CO" sz="3600" dirty="0"/>
              <a:t>Es de naturaleza patrimonial.</a:t>
            </a:r>
          </a:p>
          <a:p>
            <a:pPr lvl="0"/>
            <a:r>
              <a:rPr lang="es-CO" sz="3600" dirty="0"/>
              <a:t>No tiene carácter sancionatorio, sino resarcitorio.</a:t>
            </a:r>
          </a:p>
          <a:p>
            <a:pPr lvl="0"/>
            <a:r>
              <a:rPr lang="es-CO" sz="3600" dirty="0"/>
              <a:t>Está sujeto a la garantía plena del debido proceso.</a:t>
            </a:r>
          </a:p>
          <a:p>
            <a:pPr marL="0" indent="0">
              <a:buNone/>
            </a:pPr>
            <a:r>
              <a:rPr lang="es-CO" dirty="0"/>
              <a:t> 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272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Novedades en la ley 1474.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CO" dirty="0"/>
          </a:p>
          <a:p>
            <a:pPr algn="just"/>
            <a:r>
              <a:rPr lang="es-CO" dirty="0"/>
              <a:t>Ratifica la orientación del </a:t>
            </a:r>
            <a:r>
              <a:rPr lang="es-CO" b="1" dirty="0">
                <a:solidFill>
                  <a:srgbClr val="FF0000"/>
                </a:solidFill>
              </a:rPr>
              <a:t>modelo hacia su judialización</a:t>
            </a:r>
            <a:r>
              <a:rPr lang="es-CO" dirty="0"/>
              <a:t>.</a:t>
            </a:r>
          </a:p>
          <a:p>
            <a:pPr algn="just"/>
            <a:r>
              <a:rPr lang="es-CO" dirty="0"/>
              <a:t>Amplía las funciones de </a:t>
            </a:r>
            <a:r>
              <a:rPr lang="es-CO" b="1" dirty="0">
                <a:solidFill>
                  <a:srgbClr val="FF0000"/>
                </a:solidFill>
              </a:rPr>
              <a:t>policía técnica judicial.</a:t>
            </a:r>
          </a:p>
          <a:p>
            <a:pPr algn="just"/>
            <a:r>
              <a:rPr lang="es-CO" b="1" dirty="0">
                <a:solidFill>
                  <a:srgbClr val="FF0000"/>
                </a:solidFill>
              </a:rPr>
              <a:t>Oralidad </a:t>
            </a:r>
            <a:r>
              <a:rPr lang="es-CO" dirty="0">
                <a:solidFill>
                  <a:prstClr val="black"/>
                </a:solidFill>
              </a:rPr>
              <a:t>y simplicidad en el proceso de responsabilidad fiscal.</a:t>
            </a:r>
            <a:endParaRPr lang="es-CO" dirty="0"/>
          </a:p>
          <a:p>
            <a:pPr algn="just"/>
            <a:r>
              <a:rPr lang="es-CO" b="1" dirty="0">
                <a:solidFill>
                  <a:srgbClr val="FF0000"/>
                </a:solidFill>
              </a:rPr>
              <a:t>Presunción de culpa grave y de dolo </a:t>
            </a:r>
            <a:r>
              <a:rPr lang="es-CO" dirty="0"/>
              <a:t>en algunos eventos.</a:t>
            </a:r>
          </a:p>
          <a:p>
            <a:pPr algn="just"/>
            <a:r>
              <a:rPr lang="es-CO" dirty="0"/>
              <a:t>Somete la ordenación del gasto a </a:t>
            </a:r>
            <a:r>
              <a:rPr lang="es-CO" b="1" dirty="0">
                <a:solidFill>
                  <a:srgbClr val="FF0000"/>
                </a:solidFill>
              </a:rPr>
              <a:t>planes de Gestión.</a:t>
            </a:r>
          </a:p>
          <a:p>
            <a:pPr lvl="1" algn="just"/>
            <a:r>
              <a:rPr lang="es-CO" dirty="0"/>
              <a:t>Los planes son el instrumento para la evaluación de la gestión.</a:t>
            </a:r>
          </a:p>
          <a:p>
            <a:pPr algn="just"/>
            <a:r>
              <a:rPr lang="es-CO" b="1" dirty="0">
                <a:solidFill>
                  <a:srgbClr val="FF0000"/>
                </a:solidFill>
              </a:rPr>
              <a:t>Efectos Políticos de la actividad </a:t>
            </a:r>
            <a:r>
              <a:rPr lang="es-CO" dirty="0"/>
              <a:t>de vigilancia y control.</a:t>
            </a:r>
          </a:p>
          <a:p>
            <a:pPr algn="just"/>
            <a:r>
              <a:rPr lang="es-CO" dirty="0"/>
              <a:t>Legitimación para adelantar </a:t>
            </a:r>
            <a:r>
              <a:rPr lang="es-CO" b="1" dirty="0">
                <a:solidFill>
                  <a:srgbClr val="FF0000"/>
                </a:solidFill>
              </a:rPr>
              <a:t>acciones judiciales.</a:t>
            </a:r>
          </a:p>
          <a:p>
            <a:pPr marL="0" indent="0">
              <a:buNone/>
            </a:pP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33775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Preguntas habituales-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CO" dirty="0"/>
              <a:t>Cómo se evalúa la labor de las contralorías?</a:t>
            </a:r>
          </a:p>
          <a:p>
            <a:pPr marL="514350" indent="-514350">
              <a:buAutoNum type="arabicPeriod"/>
            </a:pPr>
            <a:r>
              <a:rPr lang="es-CO" dirty="0"/>
              <a:t>Puede la contraloría imponer sanciones por gestión ineficiente?</a:t>
            </a:r>
          </a:p>
          <a:p>
            <a:pPr marL="514350" indent="-514350">
              <a:buAutoNum type="arabicPeriod"/>
            </a:pPr>
            <a:r>
              <a:rPr lang="es-CO" dirty="0"/>
              <a:t>Qué hacer si no se ejecutan los planes de mejoramiento?</a:t>
            </a:r>
          </a:p>
          <a:p>
            <a:pPr marL="514350" indent="-514350">
              <a:buAutoNum type="arabicPeriod"/>
            </a:pPr>
            <a:r>
              <a:rPr lang="es-CO" dirty="0"/>
              <a:t>Debido proceso en la fase de auditoria para presupuestos en casos de oralidad?</a:t>
            </a:r>
          </a:p>
          <a:p>
            <a:pPr marL="514350" indent="-514350">
              <a:buAutoNum type="arabicPeriod"/>
            </a:pPr>
            <a:r>
              <a:rPr lang="es-CO" dirty="0"/>
              <a:t>Competencias normativas de los contralores.</a:t>
            </a:r>
          </a:p>
          <a:p>
            <a:pPr marL="514350" indent="-514350">
              <a:buAutoNum type="arabicPeriod"/>
            </a:pPr>
            <a:r>
              <a:rPr lang="es-CO" dirty="0"/>
              <a:t>Competencia en el caso de acción de repetición.</a:t>
            </a:r>
          </a:p>
          <a:p>
            <a:pPr marL="514350" indent="-514350">
              <a:buAutoNum type="arabicPeriod"/>
            </a:pPr>
            <a:r>
              <a:rPr lang="es-CO" dirty="0"/>
              <a:t>Debido proceso en la fase de auditoría. </a:t>
            </a:r>
            <a:r>
              <a:rPr lang="es-ES_tradnl" b="1" dirty="0"/>
              <a:t>TUTELA 66336 CSJ-Sala penal.</a:t>
            </a:r>
            <a:endParaRPr lang="es-CO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3578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Al contralor le corresponde: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A. </a:t>
            </a:r>
            <a:r>
              <a:rPr lang="es-MX" b="1" dirty="0"/>
              <a:t>Función Auditora.</a:t>
            </a:r>
            <a:r>
              <a:rPr lang="es-MX" dirty="0"/>
              <a:t> Revisar y fenecer las cuentas que deben llevar los responsables del erario y </a:t>
            </a:r>
            <a:r>
              <a:rPr lang="es-MX" b="1" u="sng" dirty="0"/>
              <a:t>determinar el grado de eficiencia, eficacia y economía con que hayan obrado.</a:t>
            </a:r>
            <a:r>
              <a:rPr lang="es-MX" dirty="0"/>
              <a:t> [Artículo 268-2 y 3]</a:t>
            </a:r>
            <a:endParaRPr lang="es-CO" dirty="0"/>
          </a:p>
          <a:p>
            <a:endParaRPr lang="es-MX" dirty="0"/>
          </a:p>
          <a:p>
            <a:r>
              <a:rPr lang="es-MX" dirty="0"/>
              <a:t>B</a:t>
            </a:r>
            <a:r>
              <a:rPr lang="es-MX" b="1" dirty="0"/>
              <a:t>.  Deducir responsabilidad fiscal</a:t>
            </a:r>
            <a:r>
              <a:rPr lang="es-MX" dirty="0"/>
              <a:t>: Establecer la responsabilidad que se derive de la gestión fiscal, imponer las sanciones pecuniarias que sean del caso, recaudar su monto y ejercer la jurisdicción coactiva </a:t>
            </a:r>
            <a:r>
              <a:rPr lang="es-MX" u="sng" dirty="0"/>
              <a:t>sobre los alcances</a:t>
            </a:r>
            <a:r>
              <a:rPr lang="es-MX" dirty="0"/>
              <a:t> deducidos de la misma. </a:t>
            </a:r>
            <a:endParaRPr lang="es-CO" dirty="0"/>
          </a:p>
          <a:p>
            <a:endParaRPr lang="es-MX" dirty="0"/>
          </a:p>
          <a:p>
            <a:r>
              <a:rPr lang="es-MX" dirty="0"/>
              <a:t>C. </a:t>
            </a:r>
            <a:r>
              <a:rPr lang="es-MX" b="1" dirty="0"/>
              <a:t>Control Interno</a:t>
            </a:r>
            <a:r>
              <a:rPr lang="es-MX" dirty="0"/>
              <a:t>: Conceptuar sobre la calidad y eficiencia </a:t>
            </a:r>
            <a:r>
              <a:rPr lang="es-MX" u="sng" dirty="0"/>
              <a:t>del control fiscal interno</a:t>
            </a:r>
            <a:r>
              <a:rPr lang="es-MX" dirty="0"/>
              <a:t> de las entidades y organismos del Estado. 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43148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Al contralor le corresponde [y 2]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D. </a:t>
            </a:r>
            <a:r>
              <a:rPr lang="es-MX" b="1" u="sng" dirty="0"/>
              <a:t>Estado de Recursos naturales y medio ambiente</a:t>
            </a:r>
            <a:r>
              <a:rPr lang="es-MX" dirty="0"/>
              <a:t>: Presentar un informe anual sobre el estado de los recursos naturales y del ambiente. </a:t>
            </a:r>
            <a:endParaRPr lang="es-CO" dirty="0"/>
          </a:p>
          <a:p>
            <a:pPr algn="just"/>
            <a:endParaRPr lang="es-MX" dirty="0"/>
          </a:p>
          <a:p>
            <a:pPr algn="just"/>
            <a:r>
              <a:rPr lang="es-MX" dirty="0"/>
              <a:t>E. I</a:t>
            </a:r>
            <a:r>
              <a:rPr lang="es-MX" b="1" u="sng" dirty="0"/>
              <a:t>nvestigativas</a:t>
            </a:r>
            <a:r>
              <a:rPr lang="es-MX" dirty="0"/>
              <a:t>: Promover ante las autoridades, investigaciones penales o disciplinarias. </a:t>
            </a:r>
            <a:r>
              <a:rPr lang="es-MX" u="sng" dirty="0"/>
              <a:t>La Contraloría, bajo su responsabilidad, podrá exigir, verdad sabida y buena fe guardada, la suspensión inmediata de funcionarios mientras culminan las investigaciones o los respectivos procesos penales o disciplinarios. </a:t>
            </a:r>
            <a:endParaRPr lang="es-CO" dirty="0"/>
          </a:p>
          <a:p>
            <a:pPr algn="just"/>
            <a:endParaRPr lang="es-MX" dirty="0"/>
          </a:p>
          <a:p>
            <a:pPr algn="just"/>
            <a:r>
              <a:rPr lang="es-MX" dirty="0"/>
              <a:t>G. </a:t>
            </a:r>
            <a:r>
              <a:rPr lang="es-MX" b="1" u="sng" dirty="0"/>
              <a:t>Contabilidad presupuestal e informe financiero </a:t>
            </a:r>
            <a:r>
              <a:rPr lang="es-MX" u="sng" dirty="0"/>
              <a:t>:</a:t>
            </a:r>
            <a:r>
              <a:rPr lang="es-MX" dirty="0"/>
              <a:t> Presentar a la Cámara de Representantes la Cuenta General de Presupuesto y del Tesoro y certificar el balance de la Hacienda presentado al Congreso por el Contador General, además certificar la situación de finanzas del Estado.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80956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sistema de controles en el  modelo colombiano: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u="sng" dirty="0"/>
              <a:t>Control constitucional</a:t>
            </a:r>
            <a:r>
              <a:rPr lang="es-CO" dirty="0"/>
              <a:t>: ya no solo de la ley sino de todo acto, hecho o vía de hecho.</a:t>
            </a:r>
          </a:p>
          <a:p>
            <a:r>
              <a:rPr lang="es-CO" dirty="0"/>
              <a:t>Control de legalidad o validez.</a:t>
            </a:r>
          </a:p>
          <a:p>
            <a:r>
              <a:rPr lang="es-CO" dirty="0"/>
              <a:t>Control político.</a:t>
            </a:r>
          </a:p>
          <a:p>
            <a:r>
              <a:rPr lang="es-CO" dirty="0"/>
              <a:t>Control disciplinario.</a:t>
            </a:r>
          </a:p>
          <a:p>
            <a:r>
              <a:rPr lang="es-CO" dirty="0"/>
              <a:t>Control de policía administrativa.</a:t>
            </a:r>
          </a:p>
          <a:p>
            <a:r>
              <a:rPr lang="es-CO" dirty="0"/>
              <a:t>Control social </a:t>
            </a:r>
            <a:r>
              <a:rPr lang="es-CO" u="sng" dirty="0"/>
              <a:t>y de participación democrática</a:t>
            </a:r>
            <a:r>
              <a:rPr lang="es-CO" dirty="0"/>
              <a:t>.</a:t>
            </a:r>
          </a:p>
          <a:p>
            <a:r>
              <a:rPr lang="es-CO" dirty="0"/>
              <a:t>Control interno.</a:t>
            </a:r>
          </a:p>
          <a:p>
            <a:r>
              <a:rPr lang="es-CO" dirty="0"/>
              <a:t>Control Fiscal.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40776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control fiscal.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Se trata de una función constitucional propia del Estado. C-374-95 y C-629-03</a:t>
            </a:r>
          </a:p>
          <a:p>
            <a:r>
              <a:rPr lang="es-CO" dirty="0"/>
              <a:t>Se realiza frente a los servidores públicos y los particulares que administran recursos del Estado.</a:t>
            </a:r>
          </a:p>
          <a:p>
            <a:r>
              <a:rPr lang="es-CO" dirty="0"/>
              <a:t>Es una función exclusiva y excluyente de las Contralorías.</a:t>
            </a:r>
          </a:p>
          <a:p>
            <a:r>
              <a:rPr lang="es-CO" dirty="0"/>
              <a:t>Está orientado a garantizar la indemnidad del patrimonio público.</a:t>
            </a:r>
          </a:p>
          <a:p>
            <a:r>
              <a:rPr lang="es-CO" dirty="0"/>
              <a:t>Se sujeta a lo previsto en las Leyes 42, 610, 1474 y 1757.</a:t>
            </a:r>
          </a:p>
          <a:p>
            <a:r>
              <a:rPr lang="es-CO" dirty="0"/>
              <a:t> </a:t>
            </a:r>
            <a:r>
              <a:rPr lang="es-CO" b="1" u="sng" dirty="0"/>
              <a:t>Es el objeto de la actividad de los contralores, …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70984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de estudio específico  1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CO" b="1" dirty="0"/>
              <a:t>1. Tutela en procesos fiscales</a:t>
            </a:r>
            <a:r>
              <a:rPr lang="es-CO" dirty="0"/>
              <a:t>. La tutela como mecanismo e protección judicial en el proceso de responsabilidad fiscal.  T-604-11 y T-724A-11</a:t>
            </a:r>
          </a:p>
          <a:p>
            <a:pPr marL="0" indent="0" algn="just">
              <a:buNone/>
            </a:pPr>
            <a:endParaRPr lang="es-CO" b="1" dirty="0"/>
          </a:p>
          <a:p>
            <a:pPr lvl="0" algn="just"/>
            <a:r>
              <a:rPr lang="es-CO" b="1" dirty="0"/>
              <a:t>2.  Actuaciones con efectos administrativos dentro de la labor de vigilancia de la Contraloría</a:t>
            </a:r>
            <a:r>
              <a:rPr lang="es-CO" dirty="0"/>
              <a:t>. Que efectos tienen decisiones de alcance típicamente administrativo, como planes de mejoramiento, a la Luz de la sentencia C-103-15.</a:t>
            </a:r>
          </a:p>
          <a:p>
            <a:pPr marL="0" indent="0" algn="just"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b="1" dirty="0"/>
              <a:t>3. Potestades reglamentarias del contralor</a:t>
            </a:r>
            <a:r>
              <a:rPr lang="es-CO" dirty="0"/>
              <a:t>. Puede el contralor expedir reglamentos para las normas sobre los procedimientos que deben seguirse en procesos de responsabilidad fiscal.  SU-620-96</a:t>
            </a:r>
          </a:p>
          <a:p>
            <a:pPr marL="0" indent="0" algn="just">
              <a:buNone/>
            </a:pPr>
            <a:r>
              <a:rPr lang="es-CO" b="1" dirty="0"/>
              <a:t> </a:t>
            </a:r>
            <a:endParaRPr lang="es-CO" dirty="0"/>
          </a:p>
          <a:p>
            <a:pPr lvl="0" algn="just"/>
            <a:r>
              <a:rPr lang="es-CO" b="1" dirty="0"/>
              <a:t>4. Presunción de culpa grave o dolo</a:t>
            </a:r>
            <a:r>
              <a:rPr lang="es-CO" dirty="0"/>
              <a:t>. Puede presumirse culpa grave o dolo en el proceso de responsabilidad fiscal?  [C-512-13]</a:t>
            </a:r>
          </a:p>
          <a:p>
            <a:pPr marL="0" indent="0" algn="just">
              <a:buNone/>
            </a:pPr>
            <a:r>
              <a:rPr lang="es-CO" b="1" dirty="0"/>
              <a:t> </a:t>
            </a:r>
            <a:endParaRPr lang="es-CO" dirty="0"/>
          </a:p>
          <a:p>
            <a:pPr lvl="0" algn="just"/>
            <a:r>
              <a:rPr lang="es-CO" b="1" dirty="0"/>
              <a:t>5. Titulo de imputación en la responsabilidad fiscal</a:t>
            </a:r>
            <a:r>
              <a:rPr lang="es-CO" dirty="0"/>
              <a:t>. ¿Cuál es el título de imputación en los procesos de responsabilidad? C-619-02 y C-957-14.</a:t>
            </a:r>
          </a:p>
          <a:p>
            <a:pPr algn="just"/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65387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de estudio específico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es-CO" b="1" dirty="0"/>
              <a:t>6.  Daño</a:t>
            </a:r>
            <a:r>
              <a:rPr lang="es-CO" dirty="0"/>
              <a:t>. ¿Cuáles son las características del daño en el proceso de responsabilidad fiscal? C-840-01.  Diferencias con el faltante  Puede deducirse responsabilidad Objetiva? Puede deducirse responsabilidad fiscal de un agente que no realiza gestión fiscal?  C-340-07</a:t>
            </a:r>
          </a:p>
          <a:p>
            <a:pPr algn="just"/>
            <a:endParaRPr lang="es-CO" dirty="0"/>
          </a:p>
          <a:p>
            <a:pPr lvl="0" algn="just"/>
            <a:r>
              <a:rPr lang="es-CO" b="1" dirty="0"/>
              <a:t>7. Concurrencia en el control fiscal</a:t>
            </a:r>
            <a:r>
              <a:rPr lang="es-CO" dirty="0"/>
              <a:t>. En qué consiste el control concurrente, el prevalente y el excepcional? C-403-99 y la C-127-02.</a:t>
            </a:r>
          </a:p>
          <a:p>
            <a:pPr marL="0" indent="0" algn="just"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dirty="0"/>
              <a:t> 8. </a:t>
            </a:r>
            <a:r>
              <a:rPr lang="es-CO" b="1" dirty="0"/>
              <a:t>El control sobre particulares que administran recursos parafiscales</a:t>
            </a:r>
            <a:r>
              <a:rPr lang="es-CO" dirty="0"/>
              <a:t>. Tiene competencia la Contralor para ejercer control sobre particulares que administran recursos de parafiscalidades. C-167-95</a:t>
            </a:r>
          </a:p>
          <a:p>
            <a:pPr marL="0" indent="0" algn="just">
              <a:buNone/>
            </a:pPr>
            <a:r>
              <a:rPr lang="es-CO" dirty="0"/>
              <a:t> </a:t>
            </a:r>
          </a:p>
          <a:p>
            <a:pPr lvl="0" algn="just"/>
            <a:r>
              <a:rPr lang="es-CO" b="1" dirty="0"/>
              <a:t>9.  Control sobre aportes y participaciones</a:t>
            </a:r>
            <a:r>
              <a:rPr lang="es-CO" dirty="0"/>
              <a:t>.  Existe diferencia entre ejercer control sobre aportes frente al control sobre participaciones en materia de control fiscal.  C-065-97.</a:t>
            </a:r>
          </a:p>
          <a:p>
            <a:pPr algn="just"/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0323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de estudio específico 3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es-CO" b="1" dirty="0"/>
              <a:t>10. El control en el caso de aportes en empresas de servicios públicos</a:t>
            </a:r>
            <a:r>
              <a:rPr lang="es-CO" dirty="0"/>
              <a:t>. En el caso de las sociedades en que el Estado tiene participación como se hace el control? Sobre el aporte o sobre la sociedad?  C-290-02</a:t>
            </a:r>
          </a:p>
          <a:p>
            <a:pPr marL="0" indent="0" algn="just"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dirty="0"/>
              <a:t> 11. </a:t>
            </a:r>
            <a:r>
              <a:rPr lang="es-CO" b="1" dirty="0"/>
              <a:t>Control fiscal sobre sociedades de economía mixta.</a:t>
            </a:r>
            <a:r>
              <a:rPr lang="es-CO" dirty="0"/>
              <a:t> Como debe ejercerse el control fiscal sobre las sociedades de economía Mixta. C-529-06.</a:t>
            </a:r>
          </a:p>
          <a:p>
            <a:pPr marL="0" indent="0" algn="just"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b="1" dirty="0"/>
              <a:t> 12. Restricciones legales al ejercicio del control fiscal</a:t>
            </a:r>
            <a:r>
              <a:rPr lang="es-CO" dirty="0"/>
              <a:t>. Puede la Contraloría restringir el ejercicio del control fiscal y dispones que debe ejercerse de la misma manera que los particulares controlan sus bienes o inversiones. C-1191-00 </a:t>
            </a:r>
          </a:p>
          <a:p>
            <a:pPr algn="just"/>
            <a:endParaRPr lang="es-CO" dirty="0"/>
          </a:p>
          <a:p>
            <a:pPr lvl="0" algn="just"/>
            <a:r>
              <a:rPr lang="es-CO" b="1" dirty="0"/>
              <a:t>13. Competencia sancionatoria de la Contraloría.</a:t>
            </a:r>
            <a:r>
              <a:rPr lang="es-CO" dirty="0"/>
              <a:t> Tiene la Contraloría competencias sancionatorias punitivas? C-484-00.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29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36212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Conclusión desde el inicio: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O" dirty="0" smtClean="0"/>
              <a:t>Una pregunta necesaria: ¿Para qué el control y la responsabilidad fiscal en Colombia? </a:t>
            </a:r>
          </a:p>
          <a:p>
            <a:pPr lvl="1" algn="just"/>
            <a:r>
              <a:rPr lang="es-CO" dirty="0" smtClean="0"/>
              <a:t>La respuesta determina el modelo.</a:t>
            </a:r>
            <a:endParaRPr lang="es-CO" dirty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Las criticas más relevantes al Control Fiscal en Colombia, derivan de la naturaleza del modelo mixto y difuso que se ha adoptado en Colombia.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El control fiscal en la Contratación y en general en la gestión pública es un reflejo del modelo adoptado: posterior y selectivo.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02030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de estudio específico  y 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es-CO" b="1" dirty="0"/>
              <a:t>14. Procedimiento de control especial en los casos de denuncia a través de mecanismos de participación democrática  como las veedurías ciudadanas</a:t>
            </a:r>
            <a:r>
              <a:rPr lang="es-CO" dirty="0"/>
              <a:t>. En qué consisten la denuncia en control fiscal, ¿qué procedimiento especial debe aplicarse en esos casos?   Ley 1757 artículos 68 y siguientes.   C-150-15.</a:t>
            </a:r>
          </a:p>
          <a:p>
            <a:pPr algn="just"/>
            <a:r>
              <a:rPr lang="es-CO" dirty="0"/>
              <a:t> </a:t>
            </a:r>
          </a:p>
          <a:p>
            <a:pPr lvl="0" algn="just"/>
            <a:r>
              <a:rPr lang="es-CO" b="1" dirty="0"/>
              <a:t>15. Control fiscal en contratos y vinculación del garante</a:t>
            </a:r>
            <a:r>
              <a:rPr lang="es-CO" dirty="0"/>
              <a:t>. Oportunidad para ejercer el control fiscal en materia de contratación y título en el que se vincula a los garantes en el proceso de responsabilidad fiscal.  C-648-02 </a:t>
            </a:r>
          </a:p>
          <a:p>
            <a:pPr algn="just"/>
            <a:r>
              <a:rPr lang="es-CO" b="1" dirty="0"/>
              <a:t> </a:t>
            </a:r>
            <a:endParaRPr lang="es-CO" dirty="0"/>
          </a:p>
          <a:p>
            <a:pPr lvl="0" algn="just"/>
            <a:r>
              <a:rPr lang="es-CO" b="1" dirty="0"/>
              <a:t>16. Reversión en los contratos de concesión</a:t>
            </a:r>
            <a:r>
              <a:rPr lang="es-CO" dirty="0"/>
              <a:t>.  Desde la perspectiva de la sentencia C-555-13, tenía la razón la Contraloría General al plantear la reversión de las redes de TMC.</a:t>
            </a:r>
          </a:p>
          <a:p>
            <a:pPr algn="just"/>
            <a:r>
              <a:rPr lang="es-CO" dirty="0"/>
              <a:t> </a:t>
            </a:r>
          </a:p>
          <a:p>
            <a:pPr lvl="0" algn="just"/>
            <a:r>
              <a:rPr lang="es-CO" dirty="0"/>
              <a:t> 17. </a:t>
            </a:r>
            <a:r>
              <a:rPr lang="es-CO" b="1" dirty="0"/>
              <a:t>Publicidad y reserva en control.</a:t>
            </a:r>
            <a:r>
              <a:rPr lang="es-CO" dirty="0"/>
              <a:t> Publicidad y reserva de la información de las empresas del Estado en escenarios de competencia.  C-274-11 y T-181-14. 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30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1167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en el orden del día: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O" dirty="0"/>
              <a:t>La participación de la </a:t>
            </a:r>
            <a:r>
              <a:rPr lang="es-CO" b="1" dirty="0">
                <a:solidFill>
                  <a:srgbClr val="FF0000"/>
                </a:solidFill>
              </a:rPr>
              <a:t>Contraloría</a:t>
            </a:r>
            <a:r>
              <a:rPr lang="es-CO" dirty="0"/>
              <a:t> en el sistema de gestión de la administración.  </a:t>
            </a:r>
            <a:r>
              <a:rPr lang="es-CO" b="1" dirty="0">
                <a:solidFill>
                  <a:srgbClr val="FF0000"/>
                </a:solidFill>
              </a:rPr>
              <a:t>Planes de desarrollo</a:t>
            </a:r>
            <a:r>
              <a:rPr lang="es-CO" dirty="0"/>
              <a:t>, ordenamiento y </a:t>
            </a:r>
            <a:r>
              <a:rPr lang="es-CO" b="1" dirty="0">
                <a:solidFill>
                  <a:srgbClr val="FF0000"/>
                </a:solidFill>
              </a:rPr>
              <a:t>PGIRS.</a:t>
            </a:r>
          </a:p>
          <a:p>
            <a:pPr algn="just"/>
            <a:r>
              <a:rPr lang="es-CO" dirty="0"/>
              <a:t>El </a:t>
            </a:r>
            <a:r>
              <a:rPr lang="es-CO" b="1" dirty="0">
                <a:solidFill>
                  <a:srgbClr val="FF0000"/>
                </a:solidFill>
              </a:rPr>
              <a:t>debido proceso en las labores de auditoría</a:t>
            </a:r>
            <a:r>
              <a:rPr lang="es-CO" dirty="0"/>
              <a:t>, en especial en procesos de oralidad. – Contradicción de la Prueba.  T-66336 CSJ -02-V-2013</a:t>
            </a:r>
          </a:p>
          <a:p>
            <a:pPr algn="just"/>
            <a:r>
              <a:rPr lang="es-CO" dirty="0"/>
              <a:t>Responsabilidad </a:t>
            </a:r>
            <a:r>
              <a:rPr lang="es-CO" b="1" dirty="0">
                <a:solidFill>
                  <a:srgbClr val="FF0000"/>
                </a:solidFill>
              </a:rPr>
              <a:t>fiscal y acción de repetición</a:t>
            </a:r>
            <a:r>
              <a:rPr lang="es-CO" dirty="0"/>
              <a:t>.  Caso Turbay  - Agosto de 2015.  Radicado 48016. 27-VIII-2015.</a:t>
            </a:r>
          </a:p>
          <a:p>
            <a:pPr algn="just"/>
            <a:r>
              <a:rPr lang="es-CO" dirty="0"/>
              <a:t>La crisis en el modelo en el contexto de la </a:t>
            </a:r>
            <a:r>
              <a:rPr lang="es-CO" b="1" dirty="0">
                <a:solidFill>
                  <a:srgbClr val="FF0000"/>
                </a:solidFill>
              </a:rPr>
              <a:t>sentencia C-103-15</a:t>
            </a:r>
          </a:p>
          <a:p>
            <a:pPr algn="just"/>
            <a:r>
              <a:rPr lang="es-CO" dirty="0"/>
              <a:t>La </a:t>
            </a:r>
            <a:r>
              <a:rPr lang="es-CO" b="1" dirty="0">
                <a:solidFill>
                  <a:srgbClr val="FF0000"/>
                </a:solidFill>
              </a:rPr>
              <a:t>judicialización del control fiscal </a:t>
            </a:r>
            <a:r>
              <a:rPr lang="es-CO" dirty="0"/>
              <a:t>en la ley 1474 de 2011.</a:t>
            </a:r>
          </a:p>
          <a:p>
            <a:pPr algn="just"/>
            <a:r>
              <a:rPr lang="es-CO" dirty="0"/>
              <a:t>La distinción del </a:t>
            </a:r>
            <a:r>
              <a:rPr lang="es-CO" b="1" dirty="0">
                <a:solidFill>
                  <a:srgbClr val="FF0000"/>
                </a:solidFill>
              </a:rPr>
              <a:t>titulo de imputación </a:t>
            </a:r>
            <a:r>
              <a:rPr lang="es-CO" dirty="0"/>
              <a:t>entre la responsabilidad del Estado y la de sus servidores. C-957-14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2577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Un apunte inicial.  Los temas conflictivos casi todos ya son pacíficos.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 del precedente, a partir de la sentencia C-634-11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constitucionales del ejercicio del control fiscal. C-557-09.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Efectos </a:t>
            </a: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frente a las competencias sancionatorias y correccionales</a:t>
            </a: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C-484 y C-661-00</a:t>
            </a:r>
            <a:endParaRPr lang="es-C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competencias reglamentarias de los contralores territoriales.  </a:t>
            </a: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C-290-02 y Su-620-96</a:t>
            </a:r>
            <a:endParaRPr lang="es-C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Procedencia de la acción de tutela en proceso de responsabilidad fiscal, como mecanismo transitorio de protección del derecho y el debido proceso. T-030-15 . El perjuicio irremediable como núcleo del tema.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Diferencias </a:t>
            </a: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auxilios y donaciones y el cumplimiento de los fines sociales del Estado. Sentencia C-221-11 y 324-09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Título de imputación en las diferentes modalidades de responsabilidad patrimonial C-957-12.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4060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 y, 2.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s-CO" sz="13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s-CO" sz="13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Debido proceso en la fase de auditoria que adelantan las contralorías T-66336 de 2013 de la CSJ.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Diferencias sustanciales entre los controles interno y fiscal.  C-103-05.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Presunción de culpa grave y dolo en algunas conductas en la responsabilidad fiscal. C-512-13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control fiscal sobre particulares que administran recursos públicos. C-655-03 y C-167-95.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control fiscal es pleno, no puede ser restringido por el legislador.  C-290-02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daño en la responsabilidad fiscal.  C-340-07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CO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título de imputación en la responsabilidad debe ser “culpa grave o dolo” C-619-02</a:t>
            </a:r>
          </a:p>
          <a:p>
            <a:pPr marL="0" indent="0">
              <a:buNone/>
            </a:pPr>
            <a:endParaRPr lang="es-CO" sz="4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22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Modelos o modalidades de ejercicio del control.  - Para qué se controla.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  <a:p>
            <a:r>
              <a:rPr lang="es-CO" b="1" dirty="0"/>
              <a:t>Judicial:</a:t>
            </a:r>
            <a:r>
              <a:rPr lang="es-CO" dirty="0"/>
              <a:t> El control de tribunal de cuentas.</a:t>
            </a:r>
          </a:p>
          <a:p>
            <a:endParaRPr lang="es-CO" dirty="0"/>
          </a:p>
          <a:p>
            <a:r>
              <a:rPr lang="es-CO" b="1" dirty="0"/>
              <a:t>Auditoria:</a:t>
            </a:r>
            <a:r>
              <a:rPr lang="es-CO" dirty="0"/>
              <a:t> Control como etapa externa del proceso administrativo. </a:t>
            </a:r>
          </a:p>
          <a:p>
            <a:endParaRPr lang="es-CO" dirty="0"/>
          </a:p>
          <a:p>
            <a:r>
              <a:rPr lang="es-CO" b="1" dirty="0"/>
              <a:t>Mixtos:</a:t>
            </a:r>
            <a:r>
              <a:rPr lang="es-CO" dirty="0"/>
              <a:t> Sistemas autónomos y combinaciones..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1553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Auditoria: Gerencia pública.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b="1" u="sng" dirty="0"/>
              <a:t>Privilegia el control a la gestión.</a:t>
            </a:r>
          </a:p>
          <a:p>
            <a:r>
              <a:rPr lang="es-CO" dirty="0"/>
              <a:t>Función especial y autónoma, pero administrativa.</a:t>
            </a:r>
          </a:p>
          <a:p>
            <a:r>
              <a:rPr lang="es-CO" dirty="0"/>
              <a:t>Conocido como Canadiense – Alemán </a:t>
            </a:r>
          </a:p>
          <a:p>
            <a:r>
              <a:rPr lang="es-CO" dirty="0"/>
              <a:t>Se trata de una función autónoma – técnica.</a:t>
            </a:r>
          </a:p>
          <a:p>
            <a:r>
              <a:rPr lang="es-CO" dirty="0"/>
              <a:t>Se ejercer por un Auditor General.</a:t>
            </a:r>
          </a:p>
          <a:p>
            <a:r>
              <a:rPr lang="es-CO" dirty="0"/>
              <a:t>Requiere de formación de administración pública y gerencia.</a:t>
            </a:r>
          </a:p>
          <a:p>
            <a:r>
              <a:rPr lang="es-CO" b="1" u="sng" dirty="0"/>
              <a:t>Se ocupa de sancionar la gestión ineficiente</a:t>
            </a:r>
            <a:r>
              <a:rPr lang="es-CO" dirty="0"/>
              <a:t>.</a:t>
            </a:r>
          </a:p>
          <a:p>
            <a:r>
              <a:rPr lang="es-CO" dirty="0"/>
              <a:t>Puede ser un </a:t>
            </a:r>
            <a:r>
              <a:rPr lang="es-CO" b="1" u="sng" dirty="0"/>
              <a:t>mecanismo especial de denuncia y actuación </a:t>
            </a:r>
            <a:r>
              <a:rPr lang="es-CO" dirty="0"/>
              <a:t>ante otras modalidades de control.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4168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u="sng" dirty="0"/>
              <a:t>Judicial: Tribunal de cuentas.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Modalidad Judicial.</a:t>
            </a:r>
          </a:p>
          <a:p>
            <a:r>
              <a:rPr lang="es-CO" dirty="0"/>
              <a:t>Orientación judicial en el procedimiento y las decisiones.</a:t>
            </a:r>
          </a:p>
          <a:p>
            <a:r>
              <a:rPr lang="es-CO" dirty="0"/>
              <a:t>Es el modelo propio del sistema continental.</a:t>
            </a:r>
          </a:p>
          <a:p>
            <a:r>
              <a:rPr lang="es-CO" dirty="0"/>
              <a:t>Su núcleo es la política anticorrupción y la indemnidad del patrimonio público.</a:t>
            </a:r>
          </a:p>
          <a:p>
            <a:r>
              <a:rPr lang="es-CO" dirty="0"/>
              <a:t>No existe propiamente la institución de la contraloría, sino el tribunal.</a:t>
            </a:r>
          </a:p>
          <a:p>
            <a:r>
              <a:rPr lang="es-CO" dirty="0"/>
              <a:t>Requiere de una alta formación en derecho penal administrativo.</a:t>
            </a:r>
          </a:p>
          <a:p>
            <a:r>
              <a:rPr lang="es-CO" dirty="0"/>
              <a:t>No se ocupa de faltantes sino del daño resarcible.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78BB-F1A6-4A9B-B1D1-A4C6BFE4C7CC}" type="slidenum">
              <a:rPr lang="es-CO" smtClean="0"/>
              <a:t>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228562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2231</Words>
  <Application>Microsoft Office PowerPoint</Application>
  <PresentationFormat>Panorámica</PresentationFormat>
  <Paragraphs>301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Trebuchet MS</vt:lpstr>
      <vt:lpstr>Tema de Office</vt:lpstr>
      <vt:lpstr>    CONGRESO DE CONTRALORES. Estado del arte y perspectivas del Control Fiscal.  El control Fiscal en la Contratación.  </vt:lpstr>
      <vt:lpstr>Objeto Básico de la sesión de trabajo.</vt:lpstr>
      <vt:lpstr>Conclusión desde el inicio:</vt:lpstr>
      <vt:lpstr>Temas en el orden del día:</vt:lpstr>
      <vt:lpstr>Un apunte inicial.  Los temas conflictivos casi todos ya son pacíficos. </vt:lpstr>
      <vt:lpstr> y, 2.</vt:lpstr>
      <vt:lpstr>Modelos o modalidades de ejercicio del control.  - Para qué se controla.</vt:lpstr>
      <vt:lpstr>Auditoria: Gerencia pública.</vt:lpstr>
      <vt:lpstr>Judicial: Tribunal de cuentas.</vt:lpstr>
      <vt:lpstr>Modelo colombiano:</vt:lpstr>
      <vt:lpstr> Los modelos. AUDITORIA    JUDICIAL </vt:lpstr>
      <vt:lpstr> Los modelos. AUDITORIA    JUDICIAL </vt:lpstr>
      <vt:lpstr>Los problemas más sensibles:</vt:lpstr>
      <vt:lpstr>Criticas al modelo.</vt:lpstr>
      <vt:lpstr>Criticas al modelo [y 2]</vt:lpstr>
      <vt:lpstr>Lo que se pretende con el control fiscal a la contratación.</vt:lpstr>
      <vt:lpstr>Sistema de gestión de la administración.</vt:lpstr>
      <vt:lpstr>Los controles fiscales a la contratación. C-648-02</vt:lpstr>
      <vt:lpstr>Características del control fiscal.  C-557-09.</vt:lpstr>
      <vt:lpstr> Características del proceso  la responsabilidad fiscal    SU-620-96 </vt:lpstr>
      <vt:lpstr>Novedades en la ley 1474.</vt:lpstr>
      <vt:lpstr>Preguntas habituales-</vt:lpstr>
      <vt:lpstr>Al contralor le corresponde:</vt:lpstr>
      <vt:lpstr>Al contralor le corresponde [y 2]</vt:lpstr>
      <vt:lpstr>El sistema de controles en el  modelo colombiano:</vt:lpstr>
      <vt:lpstr>El control fiscal.</vt:lpstr>
      <vt:lpstr>Temas de estudio específico  1 </vt:lpstr>
      <vt:lpstr>Temas de estudio específico 2</vt:lpstr>
      <vt:lpstr>Temas de estudio específico 3 </vt:lpstr>
      <vt:lpstr>Temas de estudio específico  y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Externado de Colombia. Especialización en Control Fiscal. Introducción al control: énfasis en el fiscal.</dc:title>
  <dc:creator>Carlos Alberto Atehortua Rios</dc:creator>
  <cp:lastModifiedBy>diego martinez</cp:lastModifiedBy>
  <cp:revision>57</cp:revision>
  <dcterms:created xsi:type="dcterms:W3CDTF">2015-10-28T11:00:27Z</dcterms:created>
  <dcterms:modified xsi:type="dcterms:W3CDTF">2016-03-02T15:19:24Z</dcterms:modified>
</cp:coreProperties>
</file>